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3"/>
  </p:notesMasterIdLst>
  <p:sldIdLst>
    <p:sldId id="256" r:id="rId2"/>
    <p:sldId id="257" r:id="rId3"/>
    <p:sldId id="288" r:id="rId4"/>
    <p:sldId id="289" r:id="rId5"/>
    <p:sldId id="291" r:id="rId6"/>
    <p:sldId id="292" r:id="rId7"/>
    <p:sldId id="258" r:id="rId8"/>
    <p:sldId id="293" r:id="rId9"/>
    <p:sldId id="294" r:id="rId10"/>
    <p:sldId id="295" r:id="rId11"/>
    <p:sldId id="296" r:id="rId12"/>
  </p:sldIdLst>
  <p:sldSz cx="9144000" cy="5143500" type="screen16x9"/>
  <p:notesSz cx="6858000" cy="9144000"/>
  <p:embeddedFontLst>
    <p:embeddedFont>
      <p:font typeface="Albert Sans" panose="020B0604020202020204" charset="0"/>
      <p:regular r:id="rId14"/>
      <p:bold r:id="rId15"/>
      <p:italic r:id="rId16"/>
      <p:boldItalic r:id="rId17"/>
    </p:embeddedFont>
    <p:embeddedFont>
      <p:font typeface="Anaheim" panose="020B0604020202020204" charset="0"/>
      <p:regular r:id="rId18"/>
      <p:bold r:id="rId19"/>
    </p:embeddedFont>
    <p:embeddedFont>
      <p:font typeface="Bebas Neue" panose="020B0606020202050201" pitchFamily="34" charset="0"/>
      <p:regular r:id="rId20"/>
    </p:embeddedFont>
    <p:embeddedFont>
      <p:font typeface="Epilogue" panose="020B0604020202020204" charset="0"/>
      <p:regular r:id="rId21"/>
      <p:bold r:id="rId22"/>
      <p:italic r:id="rId23"/>
      <p:boldItalic r:id="rId24"/>
    </p:embeddedFont>
    <p:embeddedFont>
      <p:font typeface="Golos Text" panose="020B0604020202020204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5D213BF-D19A-413B-89B3-C60747984752}">
  <a:tblStyle styleId="{75D213BF-D19A-413B-89B3-C607479847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131" autoAdjust="0"/>
  </p:normalViewPr>
  <p:slideViewPr>
    <p:cSldViewPr snapToGrid="0">
      <p:cViewPr varScale="1">
        <p:scale>
          <a:sx n="135" d="100"/>
          <a:sy n="135" d="100"/>
        </p:scale>
        <p:origin x="3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a7fc65ecb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a7fc65ecb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a877bfc731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a877bfc731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7654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a877bfc731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a877bfc731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/>
              <a:t>Modelul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distinga</a:t>
            </a:r>
            <a:r>
              <a:rPr lang="en-US" dirty="0"/>
              <a:t> </a:t>
            </a:r>
            <a:r>
              <a:rPr lang="en-US" dirty="0" err="1"/>
              <a:t>intre</a:t>
            </a:r>
            <a:r>
              <a:rPr lang="en-US" dirty="0"/>
              <a:t> </a:t>
            </a:r>
            <a:r>
              <a:rPr lang="en-US" dirty="0" err="1"/>
              <a:t>feluri</a:t>
            </a:r>
            <a:r>
              <a:rPr lang="en-US" dirty="0"/>
              <a:t> </a:t>
            </a:r>
            <a:r>
              <a:rPr lang="en-US" dirty="0" err="1"/>
              <a:t>similare</a:t>
            </a:r>
            <a:r>
              <a:rPr lang="en-US" dirty="0"/>
              <a:t> de </a:t>
            </a:r>
            <a:r>
              <a:rPr lang="en-US" dirty="0" err="1"/>
              <a:t>mancare</a:t>
            </a:r>
            <a:endParaRPr lang="ro-RO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o-RO" dirty="0"/>
              <a:t>L</a:t>
            </a:r>
            <a:r>
              <a:rPr lang="en-US" dirty="0"/>
              <a:t>OGIN page</a:t>
            </a:r>
            <a:r>
              <a:rPr lang="ro-RO" dirty="0"/>
              <a:t>-</a:t>
            </a:r>
            <a:r>
              <a:rPr lang="en-US" dirty="0"/>
              <a:t>&gt; HOME -&gt; CALENDAR -&gt; SCAN</a:t>
            </a:r>
            <a:br>
              <a:rPr lang="en-US" dirty="0"/>
            </a:br>
            <a:r>
              <a:rPr lang="en-US" dirty="0"/>
              <a:t>La final </a:t>
            </a:r>
            <a:r>
              <a:rPr lang="en-US" dirty="0" err="1"/>
              <a:t>concluzie</a:t>
            </a:r>
            <a:r>
              <a:rPr lang="en-US" dirty="0"/>
              <a:t> din paper</a:t>
            </a: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7029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a7fc65ecbe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a7fc65ecbe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a7fc65ecbe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a7fc65ecbe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7214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a877bfc731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a877bfc731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4189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a877bfc731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a877bfc731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/>
              <a:t>Cazurile</a:t>
            </a:r>
            <a:r>
              <a:rPr lang="en-US" dirty="0"/>
              <a:t> </a:t>
            </a:r>
            <a:r>
              <a:rPr lang="en-US" dirty="0" err="1"/>
              <a:t>reale</a:t>
            </a:r>
            <a:r>
              <a:rPr lang="ro-RO" dirty="0"/>
              <a:t>,</a:t>
            </a:r>
            <a:r>
              <a:rPr lang="en-US" dirty="0"/>
              <a:t> </a:t>
            </a:r>
            <a:r>
              <a:rPr lang="en-US" dirty="0" err="1"/>
              <a:t>gasite</a:t>
            </a:r>
            <a:r>
              <a:rPr lang="en-US" dirty="0"/>
              <a:t> in </a:t>
            </a:r>
            <a:r>
              <a:rPr lang="en-US" dirty="0" err="1"/>
              <a:t>viata</a:t>
            </a:r>
            <a:r>
              <a:rPr lang="en-US" dirty="0"/>
              <a:t> </a:t>
            </a:r>
            <a:r>
              <a:rPr lang="en-US" dirty="0" err="1"/>
              <a:t>reala</a:t>
            </a:r>
            <a:r>
              <a:rPr lang="en-US" dirty="0"/>
              <a:t> sunt simulate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ro-RO" dirty="0"/>
              <a:t>rotiri random</a:t>
            </a:r>
            <a:r>
              <a:rPr lang="en-US" dirty="0"/>
              <a:t>.</a:t>
            </a: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1214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a7fc65ecbe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a7fc65ecbe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Microsoft a </a:t>
            </a:r>
            <a:r>
              <a:rPr lang="en-US" dirty="0" err="1"/>
              <a:t>inventat</a:t>
            </a:r>
            <a:r>
              <a:rPr lang="ro-RO" dirty="0"/>
              <a:t> </a:t>
            </a:r>
            <a:r>
              <a:rPr lang="en-US" dirty="0" err="1"/>
              <a:t>retele</a:t>
            </a:r>
            <a:r>
              <a:rPr lang="en-US" dirty="0"/>
              <a:t> </a:t>
            </a:r>
            <a:r>
              <a:rPr lang="en-US" dirty="0" err="1"/>
              <a:t>reziduale</a:t>
            </a:r>
            <a:r>
              <a:rPr lang="en-US" dirty="0"/>
              <a:t> cu care au </a:t>
            </a:r>
            <a:r>
              <a:rPr lang="en-US" dirty="0" err="1"/>
              <a:t>castigat</a:t>
            </a:r>
            <a:r>
              <a:rPr lang="en-US" dirty="0"/>
              <a:t> </a:t>
            </a:r>
            <a:r>
              <a:rPr lang="en-US" dirty="0" err="1"/>
              <a:t>concursul</a:t>
            </a:r>
            <a:r>
              <a:rPr lang="ro-RO" dirty="0"/>
              <a:t> ImageNet.</a:t>
            </a:r>
            <a:r>
              <a:rPr lang="en-US" dirty="0"/>
              <a:t> </a:t>
            </a:r>
            <a:endParaRPr lang="ro-RO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o-RO" dirty="0"/>
              <a:t>S</a:t>
            </a:r>
            <a:r>
              <a:rPr lang="en-US" dirty="0"/>
              <a:t>kip connections la care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concatenare</a:t>
            </a:r>
            <a:r>
              <a:rPr lang="en-US" dirty="0"/>
              <a:t> nu se </a:t>
            </a:r>
            <a:r>
              <a:rPr lang="en-US" dirty="0" err="1"/>
              <a:t>pierde</a:t>
            </a:r>
            <a:r>
              <a:rPr lang="en-US" dirty="0"/>
              <a:t> </a:t>
            </a:r>
            <a:r>
              <a:rPr lang="en-US" dirty="0" err="1"/>
              <a:t>informatie</a:t>
            </a:r>
            <a:r>
              <a:rPr lang="ro-RO" dirty="0"/>
              <a:t>.</a:t>
            </a: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4045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a7fc65ecbe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a7fc65ecbe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Cross </a:t>
            </a:r>
            <a:r>
              <a:rPr lang="en-US" dirty="0" err="1"/>
              <a:t>validare</a:t>
            </a:r>
            <a:r>
              <a:rPr lang="en-US" dirty="0"/>
              <a:t> pe 1 </a:t>
            </a:r>
            <a:r>
              <a:rPr lang="en-US" dirty="0" err="1"/>
              <a:t>epoc</a:t>
            </a:r>
            <a:r>
              <a:rPr lang="ro-RO" dirty="0"/>
              <a:t>ă</a:t>
            </a:r>
            <a:r>
              <a:rPr lang="en-US" dirty="0"/>
              <a:t> pt a </a:t>
            </a:r>
            <a:r>
              <a:rPr lang="en-US" dirty="0" err="1"/>
              <a:t>vedea</a:t>
            </a:r>
            <a:r>
              <a:rPr lang="en-US" dirty="0"/>
              <a:t> cu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optimizator</a:t>
            </a:r>
            <a:r>
              <a:rPr lang="en-US" dirty="0"/>
              <a:t> </a:t>
            </a:r>
            <a:r>
              <a:rPr lang="en-US" dirty="0" err="1"/>
              <a:t>scade</a:t>
            </a:r>
            <a:r>
              <a:rPr lang="en-US" dirty="0"/>
              <a:t> loss</a:t>
            </a:r>
            <a:r>
              <a:rPr lang="ro-RO" dirty="0"/>
              <a:t>-</a:t>
            </a:r>
            <a:r>
              <a:rPr lang="en-US" dirty="0" err="1"/>
              <a:t>ul</a:t>
            </a:r>
            <a:r>
              <a:rPr lang="en-US" dirty="0"/>
              <a:t> </a:t>
            </a:r>
            <a:r>
              <a:rPr lang="en-US" dirty="0" err="1"/>
              <a:t>cel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ro-RO" dirty="0"/>
              <a:t>repede.</a:t>
            </a: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a7fc65ecbe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a7fc65ecbe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1207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a7fc65ecbe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a7fc65ecbe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8138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19000"/>
          </a:blip>
          <a:srcRect b="15569"/>
          <a:stretch/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122950" y="1433100"/>
            <a:ext cx="4898100" cy="183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122950" y="3275700"/>
            <a:ext cx="48981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_1_1">
    <p:bg>
      <p:bgPr>
        <a:solidFill>
          <a:schemeClr val="l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2">
            <a:alphaModFix amt="19000"/>
          </a:blip>
          <a:srcRect t="15569"/>
          <a:stretch/>
        </p:blipFill>
        <p:spPr>
          <a:xfrm rot="10800000"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8663375" y="4521796"/>
            <a:ext cx="173400" cy="173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 amt="19000"/>
          </a:blip>
          <a:srcRect b="15569"/>
          <a:stretch/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659593" y="3766748"/>
            <a:ext cx="2749374" cy="1376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6490" y="3577933"/>
            <a:ext cx="903383" cy="903392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/>
          <p:nvPr/>
        </p:nvSpPr>
        <p:spPr>
          <a:xfrm>
            <a:off x="8086900" y="852100"/>
            <a:ext cx="543600" cy="543600"/>
          </a:xfrm>
          <a:prstGeom prst="ellipse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7" name="Google Shape;87;p17"/>
          <p:cNvSpPr/>
          <p:nvPr/>
        </p:nvSpPr>
        <p:spPr>
          <a:xfrm>
            <a:off x="7497699" y="431050"/>
            <a:ext cx="207900" cy="207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 rotWithShape="1">
          <a:blip r:embed="rId2">
            <a:alphaModFix amt="19000"/>
          </a:blip>
          <a:srcRect b="15569"/>
          <a:stretch/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5962" y="-621914"/>
            <a:ext cx="1248049" cy="249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570977" y="2779176"/>
            <a:ext cx="1573019" cy="236432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/>
          <p:nvPr/>
        </p:nvSpPr>
        <p:spPr>
          <a:xfrm>
            <a:off x="7537000" y="2779175"/>
            <a:ext cx="891900" cy="891900"/>
          </a:xfrm>
          <a:prstGeom prst="ellipse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3" name="Google Shape;93;p18"/>
          <p:cNvSpPr/>
          <p:nvPr/>
        </p:nvSpPr>
        <p:spPr>
          <a:xfrm>
            <a:off x="6143025" y="4132580"/>
            <a:ext cx="297600" cy="297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4" name="Google Shape;94;p18"/>
          <p:cNvSpPr/>
          <p:nvPr/>
        </p:nvSpPr>
        <p:spPr>
          <a:xfrm>
            <a:off x="863250" y="932575"/>
            <a:ext cx="568800" cy="568800"/>
          </a:xfrm>
          <a:prstGeom prst="ellipse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5" name="Google Shape;95;p18"/>
          <p:cNvSpPr/>
          <p:nvPr/>
        </p:nvSpPr>
        <p:spPr>
          <a:xfrm>
            <a:off x="2407125" y="419950"/>
            <a:ext cx="187800" cy="187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 amt="19000"/>
          </a:blip>
          <a:srcRect b="15569"/>
          <a:stretch/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20000" y="2179625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 amt="19000"/>
          </a:blip>
          <a:srcRect b="15569"/>
          <a:stretch/>
        </p:blipFill>
        <p:spPr>
          <a:xfrm rot="10800000"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278600" cy="1101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15100" y="1713100"/>
            <a:ext cx="4278600" cy="289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 amt="19000"/>
          </a:blip>
          <a:srcRect b="15569"/>
          <a:stretch/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 amt="19000"/>
          </a:blip>
          <a:srcRect t="15569"/>
          <a:stretch/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  <p:pic>
        <p:nvPicPr>
          <p:cNvPr id="31" name="Google Shape;3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752701" y="4529475"/>
            <a:ext cx="1945500" cy="97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/>
          <p:nvPr/>
        </p:nvSpPr>
        <p:spPr>
          <a:xfrm>
            <a:off x="8103449" y="372663"/>
            <a:ext cx="207900" cy="207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3" name="Google Shape;33;p6"/>
          <p:cNvSpPr/>
          <p:nvPr/>
        </p:nvSpPr>
        <p:spPr>
          <a:xfrm>
            <a:off x="-613548" y="3818800"/>
            <a:ext cx="1003200" cy="1003200"/>
          </a:xfrm>
          <a:prstGeom prst="ellipse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4" name="Google Shape;34;p6"/>
          <p:cNvSpPr/>
          <p:nvPr/>
        </p:nvSpPr>
        <p:spPr>
          <a:xfrm>
            <a:off x="8788976" y="725950"/>
            <a:ext cx="609600" cy="609600"/>
          </a:xfrm>
          <a:prstGeom prst="ellipse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7"/>
          <p:cNvPicPr preferRelativeResize="0"/>
          <p:nvPr/>
        </p:nvPicPr>
        <p:blipFill rotWithShape="1">
          <a:blip r:embed="rId2">
            <a:alphaModFix amt="19000"/>
          </a:blip>
          <a:srcRect b="15569"/>
          <a:stretch/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/>
          <p:cNvPicPr preferRelativeResize="0"/>
          <p:nvPr/>
        </p:nvPicPr>
        <p:blipFill rotWithShape="1">
          <a:blip r:embed="rId2">
            <a:alphaModFix amt="19000"/>
          </a:blip>
          <a:srcRect b="15569"/>
          <a:stretch/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42" name="Google Shape;4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2182820" cy="109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308987" y="502531"/>
            <a:ext cx="1271088" cy="127108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/>
          <p:nvPr/>
        </p:nvSpPr>
        <p:spPr>
          <a:xfrm rot="10800000">
            <a:off x="484549" y="2412888"/>
            <a:ext cx="609600" cy="609600"/>
          </a:xfrm>
          <a:prstGeom prst="ellipse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5" name="Google Shape;45;p8"/>
          <p:cNvSpPr/>
          <p:nvPr/>
        </p:nvSpPr>
        <p:spPr>
          <a:xfrm rot="10800000">
            <a:off x="2182825" y="2760600"/>
            <a:ext cx="261900" cy="261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9"/>
          <p:cNvPicPr preferRelativeResize="0"/>
          <p:nvPr/>
        </p:nvPicPr>
        <p:blipFill rotWithShape="1">
          <a:blip r:embed="rId2">
            <a:alphaModFix amt="19000"/>
          </a:blip>
          <a:srcRect b="15569"/>
          <a:stretch/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715100" y="802738"/>
            <a:ext cx="7713900" cy="14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715100" y="2208963"/>
            <a:ext cx="7713900" cy="21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10"/>
          <p:cNvSpPr txBox="1">
            <a:spLocks noGrp="1"/>
          </p:cNvSpPr>
          <p:nvPr>
            <p:ph type="title"/>
          </p:nvPr>
        </p:nvSpPr>
        <p:spPr>
          <a:xfrm>
            <a:off x="715100" y="3968300"/>
            <a:ext cx="7713900" cy="640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75200"/>
            <a:ext cx="7713900" cy="3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61" r:id="rId11"/>
    <p:sldLayoutId id="2147483663" r:id="rId12"/>
    <p:sldLayoutId id="2147483664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ctrTitle"/>
          </p:nvPr>
        </p:nvSpPr>
        <p:spPr>
          <a:xfrm>
            <a:off x="557645" y="1227188"/>
            <a:ext cx="8028709" cy="183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4800" dirty="0"/>
              <a:t>Asistent Inteligent în Nutriție</a:t>
            </a:r>
            <a:endParaRPr lang="en-GB" sz="4800" dirty="0"/>
          </a:p>
        </p:txBody>
      </p:sp>
      <p:sp>
        <p:nvSpPr>
          <p:cNvPr id="107" name="Google Shape;107;p22"/>
          <p:cNvSpPr txBox="1">
            <a:spLocks noGrp="1"/>
          </p:cNvSpPr>
          <p:nvPr>
            <p:ph type="subTitle" idx="1"/>
          </p:nvPr>
        </p:nvSpPr>
        <p:spPr>
          <a:xfrm>
            <a:off x="2062130" y="3315523"/>
            <a:ext cx="4898100" cy="17604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o-RO" dirty="0"/>
              <a:t>Absolvent: Tălpigă Andrei-Vlad</a:t>
            </a:r>
          </a:p>
          <a:p>
            <a:r>
              <a:rPr lang="ro-RO" dirty="0"/>
              <a:t>Coordonator științific: Dobrovăț Anca</a:t>
            </a:r>
            <a:r>
              <a:rPr lang="en-US" dirty="0"/>
              <a:t> M</a:t>
            </a:r>
            <a:r>
              <a:rPr lang="ro-RO" dirty="0"/>
              <a:t>ădălina</a:t>
            </a:r>
            <a:endParaRPr lang="en-GB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8" name="Google Shape;1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0442" y="-882675"/>
            <a:ext cx="2225702" cy="22256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"/>
          <p:cNvSpPr/>
          <p:nvPr/>
        </p:nvSpPr>
        <p:spPr>
          <a:xfrm>
            <a:off x="6957350" y="-605775"/>
            <a:ext cx="1671900" cy="1671900"/>
          </a:xfrm>
          <a:prstGeom prst="ellipse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10" name="Google Shape;11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5051" y="2445325"/>
            <a:ext cx="1347026" cy="269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"/>
          <p:cNvSpPr/>
          <p:nvPr/>
        </p:nvSpPr>
        <p:spPr>
          <a:xfrm>
            <a:off x="792527" y="2445325"/>
            <a:ext cx="1003200" cy="1003200"/>
          </a:xfrm>
          <a:prstGeom prst="ellipse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12" name="Google Shape;11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74355" y="656607"/>
            <a:ext cx="1322045" cy="1322042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/>
          <p:nvPr/>
        </p:nvSpPr>
        <p:spPr>
          <a:xfrm>
            <a:off x="8428900" y="1606350"/>
            <a:ext cx="372300" cy="372300"/>
          </a:xfrm>
          <a:prstGeom prst="ellipse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715102" y="4315175"/>
            <a:ext cx="1654175" cy="82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2"/>
          <p:cNvSpPr/>
          <p:nvPr/>
        </p:nvSpPr>
        <p:spPr>
          <a:xfrm>
            <a:off x="342650" y="3663463"/>
            <a:ext cx="261900" cy="261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6" name="Google Shape;116;p22"/>
          <p:cNvSpPr/>
          <p:nvPr/>
        </p:nvSpPr>
        <p:spPr>
          <a:xfrm>
            <a:off x="6058799" y="858225"/>
            <a:ext cx="207900" cy="207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95725" y="4195737"/>
            <a:ext cx="543525" cy="54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>
            <a:spLocks noGrp="1"/>
          </p:cNvSpPr>
          <p:nvPr>
            <p:ph type="title"/>
          </p:nvPr>
        </p:nvSpPr>
        <p:spPr>
          <a:xfrm>
            <a:off x="1902359" y="373037"/>
            <a:ext cx="4278600" cy="84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Aplicația Web</a:t>
            </a:r>
            <a:endParaRPr dirty="0"/>
          </a:p>
        </p:txBody>
      </p:sp>
      <p:sp>
        <p:nvSpPr>
          <p:cNvPr id="230" name="Google Shape;230;p32"/>
          <p:cNvSpPr txBox="1">
            <a:spLocks noGrp="1"/>
          </p:cNvSpPr>
          <p:nvPr>
            <p:ph type="body" idx="1"/>
          </p:nvPr>
        </p:nvSpPr>
        <p:spPr>
          <a:xfrm>
            <a:off x="2339755" y="1694975"/>
            <a:ext cx="4278600" cy="28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o-RO" dirty="0"/>
              <a:t>Front-End</a:t>
            </a:r>
            <a:r>
              <a:rPr lang="en-US" dirty="0"/>
              <a:t>: HTML, CSS, JavaScript.</a:t>
            </a:r>
            <a:endParaRPr lang="ro-RO" dirty="0"/>
          </a:p>
          <a:p>
            <a:endParaRPr lang="ro-RO" dirty="0"/>
          </a:p>
          <a:p>
            <a:r>
              <a:rPr lang="ro-RO" dirty="0"/>
              <a:t>Back-End</a:t>
            </a:r>
            <a:r>
              <a:rPr lang="en-US" dirty="0"/>
              <a:t>: Python, Flask.</a:t>
            </a:r>
            <a:endParaRPr lang="en-GB" dirty="0"/>
          </a:p>
          <a:p>
            <a:endParaRPr lang="ro-RO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242" name="Google Shape;24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32805" y="3800476"/>
            <a:ext cx="2225702" cy="2225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2"/>
          <p:cNvSpPr/>
          <p:nvPr/>
        </p:nvSpPr>
        <p:spPr>
          <a:xfrm rot="10800000">
            <a:off x="509700" y="4077375"/>
            <a:ext cx="1671900" cy="1671900"/>
          </a:xfrm>
          <a:prstGeom prst="ellipse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244" name="Google Shape;24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6975" y="-12"/>
            <a:ext cx="1347026" cy="269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2"/>
          <p:cNvSpPr/>
          <p:nvPr/>
        </p:nvSpPr>
        <p:spPr>
          <a:xfrm rot="10800000">
            <a:off x="7343223" y="1694975"/>
            <a:ext cx="1003200" cy="1003200"/>
          </a:xfrm>
          <a:prstGeom prst="ellipse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246" name="Google Shape;24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-157451" y="3164851"/>
            <a:ext cx="1322045" cy="1322042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2"/>
          <p:cNvSpPr/>
          <p:nvPr/>
        </p:nvSpPr>
        <p:spPr>
          <a:xfrm rot="10800000">
            <a:off x="342800" y="3164850"/>
            <a:ext cx="372300" cy="372300"/>
          </a:xfrm>
          <a:prstGeom prst="ellipse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248" name="Google Shape;24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69673" y="-12"/>
            <a:ext cx="1654175" cy="82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2"/>
          <p:cNvSpPr/>
          <p:nvPr/>
        </p:nvSpPr>
        <p:spPr>
          <a:xfrm rot="10800000">
            <a:off x="8534400" y="1218137"/>
            <a:ext cx="261900" cy="261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50" name="Google Shape;250;p32"/>
          <p:cNvSpPr/>
          <p:nvPr/>
        </p:nvSpPr>
        <p:spPr>
          <a:xfrm rot="10800000">
            <a:off x="1505192" y="2698163"/>
            <a:ext cx="207900" cy="207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251" name="Google Shape;251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6799700" y="398388"/>
            <a:ext cx="543525" cy="543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B7B71F7-0E43-F4EA-1707-69DBF1803F69}"/>
              </a:ext>
            </a:extLst>
          </p:cNvPr>
          <p:cNvGrpSpPr/>
          <p:nvPr/>
        </p:nvGrpSpPr>
        <p:grpSpPr>
          <a:xfrm>
            <a:off x="6011888" y="3895273"/>
            <a:ext cx="1779649" cy="591620"/>
            <a:chOff x="5909875" y="3825872"/>
            <a:chExt cx="1779649" cy="591620"/>
          </a:xfrm>
        </p:grpSpPr>
        <p:sp>
          <p:nvSpPr>
            <p:cNvPr id="3" name="Google Shape;3791;p43">
              <a:extLst>
                <a:ext uri="{FF2B5EF4-FFF2-40B4-BE49-F238E27FC236}">
                  <a16:creationId xmlns:a16="http://schemas.microsoft.com/office/drawing/2014/main" id="{645BD512-CBC3-008B-86FD-9F90BE489543}"/>
                </a:ext>
              </a:extLst>
            </p:cNvPr>
            <p:cNvSpPr/>
            <p:nvPr/>
          </p:nvSpPr>
          <p:spPr>
            <a:xfrm>
              <a:off x="6702233" y="3826349"/>
              <a:ext cx="392227" cy="390828"/>
            </a:xfrm>
            <a:custGeom>
              <a:avLst/>
              <a:gdLst/>
              <a:ahLst/>
              <a:cxnLst/>
              <a:rect l="l" t="t" r="r" b="b"/>
              <a:pathLst>
                <a:path w="34090" h="33972" extrusionOk="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792;p43">
              <a:extLst>
                <a:ext uri="{FF2B5EF4-FFF2-40B4-BE49-F238E27FC236}">
                  <a16:creationId xmlns:a16="http://schemas.microsoft.com/office/drawing/2014/main" id="{57FB801D-94FC-3CDB-67FC-45C8663F4200}"/>
                </a:ext>
              </a:extLst>
            </p:cNvPr>
            <p:cNvSpPr/>
            <p:nvPr/>
          </p:nvSpPr>
          <p:spPr>
            <a:xfrm>
              <a:off x="7046009" y="4027390"/>
              <a:ext cx="45044" cy="45028"/>
            </a:xfrm>
            <a:custGeom>
              <a:avLst/>
              <a:gdLst/>
              <a:ahLst/>
              <a:cxnLst/>
              <a:rect l="l" t="t" r="r" b="b"/>
              <a:pathLst>
                <a:path w="3915" h="3914" extrusionOk="0">
                  <a:moveTo>
                    <a:pt x="3914" y="1"/>
                  </a:moveTo>
                  <a:lnTo>
                    <a:pt x="3914" y="1"/>
                  </a:lnTo>
                  <a:cubicBezTo>
                    <a:pt x="3909" y="6"/>
                    <a:pt x="3902" y="8"/>
                    <a:pt x="3897" y="13"/>
                  </a:cubicBezTo>
                  <a:lnTo>
                    <a:pt x="1" y="3909"/>
                  </a:lnTo>
                  <a:lnTo>
                    <a:pt x="1" y="3914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793;p43">
              <a:extLst>
                <a:ext uri="{FF2B5EF4-FFF2-40B4-BE49-F238E27FC236}">
                  <a16:creationId xmlns:a16="http://schemas.microsoft.com/office/drawing/2014/main" id="{FE5E9FA7-73F2-9A1D-DD48-B470C1BCAEB8}"/>
                </a:ext>
              </a:extLst>
            </p:cNvPr>
            <p:cNvSpPr/>
            <p:nvPr/>
          </p:nvSpPr>
          <p:spPr>
            <a:xfrm>
              <a:off x="6899556" y="4025537"/>
              <a:ext cx="392215" cy="390851"/>
            </a:xfrm>
            <a:custGeom>
              <a:avLst/>
              <a:gdLst/>
              <a:ahLst/>
              <a:cxnLst/>
              <a:rect l="l" t="t" r="r" b="b"/>
              <a:pathLst>
                <a:path w="34089" h="33974" extrusionOk="0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794;p43">
              <a:extLst>
                <a:ext uri="{FF2B5EF4-FFF2-40B4-BE49-F238E27FC236}">
                  <a16:creationId xmlns:a16="http://schemas.microsoft.com/office/drawing/2014/main" id="{936AE0C7-E702-582E-9834-A3E9DE9F79CC}"/>
                </a:ext>
              </a:extLst>
            </p:cNvPr>
            <p:cNvSpPr/>
            <p:nvPr/>
          </p:nvSpPr>
          <p:spPr>
            <a:xfrm>
              <a:off x="7295042" y="4024410"/>
              <a:ext cx="394482" cy="393082"/>
            </a:xfrm>
            <a:custGeom>
              <a:avLst/>
              <a:gdLst/>
              <a:ahLst/>
              <a:cxnLst/>
              <a:rect l="l" t="t" r="r" b="b"/>
              <a:pathLst>
                <a:path w="34286" h="34168" extrusionOk="0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795;p43">
              <a:extLst>
                <a:ext uri="{FF2B5EF4-FFF2-40B4-BE49-F238E27FC236}">
                  <a16:creationId xmlns:a16="http://schemas.microsoft.com/office/drawing/2014/main" id="{19CC825D-7019-4BCE-18E4-9EB7963B3280}"/>
                </a:ext>
              </a:extLst>
            </p:cNvPr>
            <p:cNvSpPr/>
            <p:nvPr/>
          </p:nvSpPr>
          <p:spPr>
            <a:xfrm>
              <a:off x="7097363" y="3826728"/>
              <a:ext cx="392180" cy="390828"/>
            </a:xfrm>
            <a:custGeom>
              <a:avLst/>
              <a:gdLst/>
              <a:ahLst/>
              <a:cxnLst/>
              <a:rect l="l" t="t" r="r" b="b"/>
              <a:pathLst>
                <a:path w="34086" h="33972" extrusionOk="0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796;p43">
              <a:extLst>
                <a:ext uri="{FF2B5EF4-FFF2-40B4-BE49-F238E27FC236}">
                  <a16:creationId xmlns:a16="http://schemas.microsoft.com/office/drawing/2014/main" id="{AD11B822-8AE4-F5AD-81BE-EC0F3920B893}"/>
                </a:ext>
              </a:extLst>
            </p:cNvPr>
            <p:cNvSpPr/>
            <p:nvPr/>
          </p:nvSpPr>
          <p:spPr>
            <a:xfrm flipH="1">
              <a:off x="6504300" y="4024681"/>
              <a:ext cx="392215" cy="390851"/>
            </a:xfrm>
            <a:custGeom>
              <a:avLst/>
              <a:gdLst/>
              <a:ahLst/>
              <a:cxnLst/>
              <a:rect l="l" t="t" r="r" b="b"/>
              <a:pathLst>
                <a:path w="34089" h="33974" extrusionOk="0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797;p43">
              <a:extLst>
                <a:ext uri="{FF2B5EF4-FFF2-40B4-BE49-F238E27FC236}">
                  <a16:creationId xmlns:a16="http://schemas.microsoft.com/office/drawing/2014/main" id="{4805B605-6985-030D-BE60-318AB7D611F8}"/>
                </a:ext>
              </a:extLst>
            </p:cNvPr>
            <p:cNvSpPr/>
            <p:nvPr/>
          </p:nvSpPr>
          <p:spPr>
            <a:xfrm>
              <a:off x="5909875" y="3826305"/>
              <a:ext cx="392227" cy="390828"/>
            </a:xfrm>
            <a:custGeom>
              <a:avLst/>
              <a:gdLst/>
              <a:ahLst/>
              <a:cxnLst/>
              <a:rect l="l" t="t" r="r" b="b"/>
              <a:pathLst>
                <a:path w="34090" h="33972" extrusionOk="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798;p43">
              <a:extLst>
                <a:ext uri="{FF2B5EF4-FFF2-40B4-BE49-F238E27FC236}">
                  <a16:creationId xmlns:a16="http://schemas.microsoft.com/office/drawing/2014/main" id="{50C58D82-DE21-4752-D648-B6538AD29D2B}"/>
                </a:ext>
              </a:extLst>
            </p:cNvPr>
            <p:cNvSpPr/>
            <p:nvPr/>
          </p:nvSpPr>
          <p:spPr>
            <a:xfrm flipH="1">
              <a:off x="6306528" y="3825872"/>
              <a:ext cx="392180" cy="390828"/>
            </a:xfrm>
            <a:custGeom>
              <a:avLst/>
              <a:gdLst/>
              <a:ahLst/>
              <a:cxnLst/>
              <a:rect l="l" t="t" r="r" b="b"/>
              <a:pathLst>
                <a:path w="34086" h="33972" extrusionOk="0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799;p43">
              <a:extLst>
                <a:ext uri="{FF2B5EF4-FFF2-40B4-BE49-F238E27FC236}">
                  <a16:creationId xmlns:a16="http://schemas.microsoft.com/office/drawing/2014/main" id="{42E1D6B0-E031-213E-2D51-A1B5D3C11884}"/>
                </a:ext>
              </a:extLst>
            </p:cNvPr>
            <p:cNvSpPr/>
            <p:nvPr/>
          </p:nvSpPr>
          <p:spPr>
            <a:xfrm flipH="1">
              <a:off x="6106547" y="4023553"/>
              <a:ext cx="394482" cy="393082"/>
            </a:xfrm>
            <a:custGeom>
              <a:avLst/>
              <a:gdLst/>
              <a:ahLst/>
              <a:cxnLst/>
              <a:rect l="l" t="t" r="r" b="b"/>
              <a:pathLst>
                <a:path w="34286" h="34168" extrusionOk="0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4464;p45">
            <a:extLst>
              <a:ext uri="{FF2B5EF4-FFF2-40B4-BE49-F238E27FC236}">
                <a16:creationId xmlns:a16="http://schemas.microsoft.com/office/drawing/2014/main" id="{4FBCA53B-00C7-ABEB-BD34-420ED7BAC0A6}"/>
              </a:ext>
            </a:extLst>
          </p:cNvPr>
          <p:cNvGrpSpPr/>
          <p:nvPr/>
        </p:nvGrpSpPr>
        <p:grpSpPr>
          <a:xfrm>
            <a:off x="879829" y="670150"/>
            <a:ext cx="339253" cy="318042"/>
            <a:chOff x="4456875" y="2635825"/>
            <a:chExt cx="481825" cy="451700"/>
          </a:xfrm>
          <a:solidFill>
            <a:schemeClr val="tx2"/>
          </a:solidFill>
        </p:grpSpPr>
        <p:sp>
          <p:nvSpPr>
            <p:cNvPr id="13" name="Google Shape;4465;p45">
              <a:extLst>
                <a:ext uri="{FF2B5EF4-FFF2-40B4-BE49-F238E27FC236}">
                  <a16:creationId xmlns:a16="http://schemas.microsoft.com/office/drawing/2014/main" id="{F6CFDDDD-D665-266E-BDF6-CCFE7D69C782}"/>
                </a:ext>
              </a:extLst>
            </p:cNvPr>
            <p:cNvSpPr/>
            <p:nvPr/>
          </p:nvSpPr>
          <p:spPr>
            <a:xfrm>
              <a:off x="4542475" y="3031050"/>
              <a:ext cx="189725" cy="56475"/>
            </a:xfrm>
            <a:custGeom>
              <a:avLst/>
              <a:gdLst/>
              <a:ahLst/>
              <a:cxnLst/>
              <a:rect l="l" t="t" r="r" b="b"/>
              <a:pathLst>
                <a:path w="7589" h="2259" extrusionOk="0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" name="Google Shape;4466;p45">
              <a:extLst>
                <a:ext uri="{FF2B5EF4-FFF2-40B4-BE49-F238E27FC236}">
                  <a16:creationId xmlns:a16="http://schemas.microsoft.com/office/drawing/2014/main" id="{8B90EFB5-A4DD-59EE-8B89-D5054F811262}"/>
                </a:ext>
              </a:extLst>
            </p:cNvPr>
            <p:cNvSpPr/>
            <p:nvPr/>
          </p:nvSpPr>
          <p:spPr>
            <a:xfrm>
              <a:off x="4456875" y="2946350"/>
              <a:ext cx="256125" cy="56500"/>
            </a:xfrm>
            <a:custGeom>
              <a:avLst/>
              <a:gdLst/>
              <a:ahLst/>
              <a:cxnLst/>
              <a:rect l="l" t="t" r="r" b="b"/>
              <a:pathLst>
                <a:path w="10245" h="2260" extrusionOk="0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" name="Google Shape;4467;p45">
              <a:extLst>
                <a:ext uri="{FF2B5EF4-FFF2-40B4-BE49-F238E27FC236}">
                  <a16:creationId xmlns:a16="http://schemas.microsoft.com/office/drawing/2014/main" id="{BA2E5F26-E792-7503-7722-40FBF284C22A}"/>
                </a:ext>
              </a:extLst>
            </p:cNvPr>
            <p:cNvSpPr/>
            <p:nvPr/>
          </p:nvSpPr>
          <p:spPr>
            <a:xfrm>
              <a:off x="4741225" y="2861675"/>
              <a:ext cx="169400" cy="141175"/>
            </a:xfrm>
            <a:custGeom>
              <a:avLst/>
              <a:gdLst/>
              <a:ahLst/>
              <a:cxnLst/>
              <a:rect l="l" t="t" r="r" b="b"/>
              <a:pathLst>
                <a:path w="6776" h="5647" extrusionOk="0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" name="Google Shape;4468;p45">
              <a:extLst>
                <a:ext uri="{FF2B5EF4-FFF2-40B4-BE49-F238E27FC236}">
                  <a16:creationId xmlns:a16="http://schemas.microsoft.com/office/drawing/2014/main" id="{EFB3D426-259D-3F3E-A192-AF2520090312}"/>
                </a:ext>
              </a:extLst>
            </p:cNvPr>
            <p:cNvSpPr/>
            <p:nvPr/>
          </p:nvSpPr>
          <p:spPr>
            <a:xfrm>
              <a:off x="4741225" y="3031050"/>
              <a:ext cx="169400" cy="42400"/>
            </a:xfrm>
            <a:custGeom>
              <a:avLst/>
              <a:gdLst/>
              <a:ahLst/>
              <a:cxnLst/>
              <a:rect l="l" t="t" r="r" b="b"/>
              <a:pathLst>
                <a:path w="6776" h="1696" extrusionOk="0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" name="Google Shape;4469;p45">
              <a:extLst>
                <a:ext uri="{FF2B5EF4-FFF2-40B4-BE49-F238E27FC236}">
                  <a16:creationId xmlns:a16="http://schemas.microsoft.com/office/drawing/2014/main" id="{B54850DE-755A-582F-88BB-1FD2D997C72D}"/>
                </a:ext>
              </a:extLst>
            </p:cNvPr>
            <p:cNvSpPr/>
            <p:nvPr/>
          </p:nvSpPr>
          <p:spPr>
            <a:xfrm>
              <a:off x="445687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" name="Google Shape;4470;p45">
              <a:extLst>
                <a:ext uri="{FF2B5EF4-FFF2-40B4-BE49-F238E27FC236}">
                  <a16:creationId xmlns:a16="http://schemas.microsoft.com/office/drawing/2014/main" id="{44A30ADD-25D0-D70B-2FDC-B10F59882E9F}"/>
                </a:ext>
              </a:extLst>
            </p:cNvPr>
            <p:cNvSpPr/>
            <p:nvPr/>
          </p:nvSpPr>
          <p:spPr>
            <a:xfrm>
              <a:off x="4741225" y="2791125"/>
              <a:ext cx="169400" cy="42325"/>
            </a:xfrm>
            <a:custGeom>
              <a:avLst/>
              <a:gdLst/>
              <a:ahLst/>
              <a:cxnLst/>
              <a:rect l="l" t="t" r="r" b="b"/>
              <a:pathLst>
                <a:path w="6776" h="1693" extrusionOk="0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7496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>
            <a:spLocks noGrp="1"/>
          </p:cNvSpPr>
          <p:nvPr>
            <p:ph type="title"/>
          </p:nvPr>
        </p:nvSpPr>
        <p:spPr>
          <a:xfrm>
            <a:off x="1081559" y="414150"/>
            <a:ext cx="5174463" cy="84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Concluzii și perspective</a:t>
            </a:r>
            <a:endParaRPr dirty="0"/>
          </a:p>
        </p:txBody>
      </p:sp>
      <p:sp>
        <p:nvSpPr>
          <p:cNvPr id="230" name="Google Shape;230;p32"/>
          <p:cNvSpPr txBox="1">
            <a:spLocks noGrp="1"/>
          </p:cNvSpPr>
          <p:nvPr>
            <p:ph type="body" idx="1"/>
          </p:nvPr>
        </p:nvSpPr>
        <p:spPr>
          <a:xfrm>
            <a:off x="1152199" y="1648940"/>
            <a:ext cx="4278600" cy="28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o-RO" dirty="0"/>
              <a:t>L</a:t>
            </a:r>
            <a:r>
              <a:rPr lang="en-GB" dirty="0" err="1"/>
              <a:t>imitări</a:t>
            </a:r>
            <a:r>
              <a:rPr lang="en-GB" dirty="0"/>
              <a:t> </a:t>
            </a:r>
            <a:r>
              <a:rPr lang="en-GB" dirty="0" err="1"/>
              <a:t>și</a:t>
            </a:r>
            <a:r>
              <a:rPr lang="en-GB" dirty="0"/>
              <a:t> </a:t>
            </a:r>
            <a:r>
              <a:rPr lang="en-GB" dirty="0" err="1"/>
              <a:t>probleme</a:t>
            </a:r>
            <a:r>
              <a:rPr lang="en-GB" dirty="0"/>
              <a:t> </a:t>
            </a:r>
            <a:r>
              <a:rPr lang="en-GB" dirty="0" err="1"/>
              <a:t>întâmpinate</a:t>
            </a:r>
            <a:r>
              <a:rPr lang="ro-RO" dirty="0"/>
              <a:t>.</a:t>
            </a:r>
          </a:p>
          <a:p>
            <a:endParaRPr lang="ro-RO" dirty="0"/>
          </a:p>
          <a:p>
            <a:r>
              <a:rPr lang="en-GB" dirty="0" err="1"/>
              <a:t>Îmbunătățiri</a:t>
            </a:r>
            <a:r>
              <a:rPr lang="en-GB" dirty="0"/>
              <a:t> </a:t>
            </a:r>
            <a:r>
              <a:rPr lang="en-GB" dirty="0" err="1"/>
              <a:t>și</a:t>
            </a:r>
            <a:r>
              <a:rPr lang="en-GB" dirty="0"/>
              <a:t> </a:t>
            </a:r>
            <a:r>
              <a:rPr lang="en-GB" dirty="0" err="1"/>
              <a:t>idei</a:t>
            </a:r>
            <a:r>
              <a:rPr lang="en-GB" dirty="0"/>
              <a:t> </a:t>
            </a:r>
            <a:r>
              <a:rPr lang="en-GB" dirty="0" err="1"/>
              <a:t>viitoare</a:t>
            </a:r>
            <a:r>
              <a:rPr lang="ro-RO" dirty="0"/>
              <a:t>.</a:t>
            </a:r>
            <a:endParaRPr lang="en-GB" dirty="0"/>
          </a:p>
          <a:p>
            <a:endParaRPr lang="ro-RO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242" name="Google Shape;24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32805" y="3800476"/>
            <a:ext cx="2225702" cy="2225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2"/>
          <p:cNvSpPr/>
          <p:nvPr/>
        </p:nvSpPr>
        <p:spPr>
          <a:xfrm rot="10800000">
            <a:off x="509700" y="4077375"/>
            <a:ext cx="1671900" cy="1671900"/>
          </a:xfrm>
          <a:prstGeom prst="ellipse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244" name="Google Shape;24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6975" y="-12"/>
            <a:ext cx="1347026" cy="269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2"/>
          <p:cNvSpPr/>
          <p:nvPr/>
        </p:nvSpPr>
        <p:spPr>
          <a:xfrm rot="10800000">
            <a:off x="7343223" y="1694975"/>
            <a:ext cx="1003200" cy="1003200"/>
          </a:xfrm>
          <a:prstGeom prst="ellipse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246" name="Google Shape;24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-157451" y="3164851"/>
            <a:ext cx="1322045" cy="1322042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2"/>
          <p:cNvSpPr/>
          <p:nvPr/>
        </p:nvSpPr>
        <p:spPr>
          <a:xfrm rot="10800000">
            <a:off x="342800" y="3164850"/>
            <a:ext cx="372300" cy="372300"/>
          </a:xfrm>
          <a:prstGeom prst="ellipse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248" name="Google Shape;24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69673" y="-12"/>
            <a:ext cx="1654175" cy="82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2"/>
          <p:cNvSpPr/>
          <p:nvPr/>
        </p:nvSpPr>
        <p:spPr>
          <a:xfrm rot="10800000">
            <a:off x="8534400" y="1218137"/>
            <a:ext cx="261900" cy="261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50" name="Google Shape;250;p32"/>
          <p:cNvSpPr/>
          <p:nvPr/>
        </p:nvSpPr>
        <p:spPr>
          <a:xfrm rot="10800000">
            <a:off x="146721" y="2522347"/>
            <a:ext cx="207900" cy="207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251" name="Google Shape;251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6799700" y="398388"/>
            <a:ext cx="543525" cy="54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2" descr="A person sitting at a podium with a light bulb and check marks&#10;&#10;Description automatically generated">
            <a:extLst>
              <a:ext uri="{FF2B5EF4-FFF2-40B4-BE49-F238E27FC236}">
                <a16:creationId xmlns:a16="http://schemas.microsoft.com/office/drawing/2014/main" id="{7641FCC1-05A7-6E7B-23BF-85CF54E34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6517" y="2626297"/>
            <a:ext cx="2073055" cy="2073055"/>
          </a:xfrm>
          <a:prstGeom prst="rect">
            <a:avLst/>
          </a:prstGeom>
          <a:noFill/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018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278600" cy="11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Motiva</a:t>
            </a:r>
            <a:r>
              <a:rPr lang="ro-RO" dirty="0"/>
              <a:t>ție</a:t>
            </a:r>
            <a:endParaRPr dirty="0"/>
          </a:p>
        </p:txBody>
      </p:sp>
      <p:sp>
        <p:nvSpPr>
          <p:cNvPr id="123" name="Google Shape;123;p23"/>
          <p:cNvSpPr txBox="1">
            <a:spLocks noGrp="1"/>
          </p:cNvSpPr>
          <p:nvPr>
            <p:ph type="body" idx="1"/>
          </p:nvPr>
        </p:nvSpPr>
        <p:spPr>
          <a:xfrm>
            <a:off x="715100" y="1713100"/>
            <a:ext cx="4278600" cy="28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ro-RO" dirty="0"/>
              <a:t>Susținerea unei diete sănătoase.</a:t>
            </a:r>
          </a:p>
          <a:p>
            <a:pPr marL="285750" indent="-285750"/>
            <a:endParaRPr lang="ro-RO" dirty="0"/>
          </a:p>
          <a:p>
            <a:pPr marL="285750" indent="-285750"/>
            <a:r>
              <a:rPr lang="ro-RO" dirty="0"/>
              <a:t>Simplificarea procesului de monitorizare a caloriilor și macronutrienților.</a:t>
            </a:r>
          </a:p>
          <a:p>
            <a:pPr marL="285750" indent="-285750"/>
            <a:endParaRPr lang="ro-RO" dirty="0"/>
          </a:p>
          <a:p>
            <a:pPr marL="285750" indent="-285750"/>
            <a:r>
              <a:rPr lang="ro-RO" dirty="0"/>
              <a:t>Crearea unei aplicații gratuite cu acest scop.</a:t>
            </a:r>
            <a:endParaRPr lang="en-GB" dirty="0"/>
          </a:p>
          <a:p>
            <a:pPr marL="0" indent="0">
              <a:buNone/>
            </a:pPr>
            <a:endParaRPr lang="ro-R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961180" y="4050440"/>
            <a:ext cx="2182820" cy="109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3925" y="3369875"/>
            <a:ext cx="1271088" cy="127108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/>
          <p:nvPr/>
        </p:nvSpPr>
        <p:spPr>
          <a:xfrm>
            <a:off x="8049851" y="2121000"/>
            <a:ext cx="609600" cy="609600"/>
          </a:xfrm>
          <a:prstGeom prst="ellipse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7" name="Google Shape;127;p23"/>
          <p:cNvSpPr/>
          <p:nvPr/>
        </p:nvSpPr>
        <p:spPr>
          <a:xfrm>
            <a:off x="6699275" y="2120988"/>
            <a:ext cx="261900" cy="261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3" name="Google Shape;3167;p41">
            <a:extLst>
              <a:ext uri="{FF2B5EF4-FFF2-40B4-BE49-F238E27FC236}">
                <a16:creationId xmlns:a16="http://schemas.microsoft.com/office/drawing/2014/main" id="{390D03EB-800E-D4A4-03CC-46B07D6DAF85}"/>
              </a:ext>
            </a:extLst>
          </p:cNvPr>
          <p:cNvGrpSpPr/>
          <p:nvPr/>
        </p:nvGrpSpPr>
        <p:grpSpPr>
          <a:xfrm>
            <a:off x="7744560" y="4370854"/>
            <a:ext cx="1368680" cy="682919"/>
            <a:chOff x="724986" y="3605478"/>
            <a:chExt cx="1368680" cy="682919"/>
          </a:xfrm>
        </p:grpSpPr>
        <p:grpSp>
          <p:nvGrpSpPr>
            <p:cNvPr id="4" name="Google Shape;3168;p41">
              <a:extLst>
                <a:ext uri="{FF2B5EF4-FFF2-40B4-BE49-F238E27FC236}">
                  <a16:creationId xmlns:a16="http://schemas.microsoft.com/office/drawing/2014/main" id="{9BE6CDB6-1329-BB7D-11C5-39E9738B04EB}"/>
                </a:ext>
              </a:extLst>
            </p:cNvPr>
            <p:cNvGrpSpPr/>
            <p:nvPr/>
          </p:nvGrpSpPr>
          <p:grpSpPr>
            <a:xfrm>
              <a:off x="1289102" y="3823629"/>
              <a:ext cx="240442" cy="250435"/>
              <a:chOff x="-165066" y="3843615"/>
              <a:chExt cx="221259" cy="230455"/>
            </a:xfrm>
          </p:grpSpPr>
          <p:sp>
            <p:nvSpPr>
              <p:cNvPr id="70" name="Google Shape;3169;p41">
                <a:extLst>
                  <a:ext uri="{FF2B5EF4-FFF2-40B4-BE49-F238E27FC236}">
                    <a16:creationId xmlns:a16="http://schemas.microsoft.com/office/drawing/2014/main" id="{A5B6114C-8C2C-744F-2E02-B4F62924029B}"/>
                  </a:ext>
                </a:extLst>
              </p:cNvPr>
              <p:cNvSpPr/>
              <p:nvPr/>
            </p:nvSpPr>
            <p:spPr>
              <a:xfrm>
                <a:off x="-16506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rgbClr val="E4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3170;p41">
                <a:extLst>
                  <a:ext uri="{FF2B5EF4-FFF2-40B4-BE49-F238E27FC236}">
                    <a16:creationId xmlns:a16="http://schemas.microsoft.com/office/drawing/2014/main" id="{371AAF4D-10F4-92B5-BEBA-7BB8EFDDDBA8}"/>
                  </a:ext>
                </a:extLst>
              </p:cNvPr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3171;p41">
                <a:extLst>
                  <a:ext uri="{FF2B5EF4-FFF2-40B4-BE49-F238E27FC236}">
                    <a16:creationId xmlns:a16="http://schemas.microsoft.com/office/drawing/2014/main" id="{598BBD97-D814-E3A6-4D77-50251449A12E}"/>
                  </a:ext>
                </a:extLst>
              </p:cNvPr>
              <p:cNvSpPr/>
              <p:nvPr/>
            </p:nvSpPr>
            <p:spPr>
              <a:xfrm>
                <a:off x="-86594" y="3875146"/>
                <a:ext cx="27296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198" fill="none" extrusionOk="0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3172;p41">
                <a:extLst>
                  <a:ext uri="{FF2B5EF4-FFF2-40B4-BE49-F238E27FC236}">
                    <a16:creationId xmlns:a16="http://schemas.microsoft.com/office/drawing/2014/main" id="{376837A5-7FF9-EFBC-F2C3-424493C62377}"/>
                  </a:ext>
                </a:extLst>
              </p:cNvPr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3173;p41">
                <a:extLst>
                  <a:ext uri="{FF2B5EF4-FFF2-40B4-BE49-F238E27FC236}">
                    <a16:creationId xmlns:a16="http://schemas.microsoft.com/office/drawing/2014/main" id="{2ECFE59B-F04D-83A0-CE66-B9FC705D2C41}"/>
                  </a:ext>
                </a:extLst>
              </p:cNvPr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1328" fill="none" extrusionOk="0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3174;p41">
                <a:extLst>
                  <a:ext uri="{FF2B5EF4-FFF2-40B4-BE49-F238E27FC236}">
                    <a16:creationId xmlns:a16="http://schemas.microsoft.com/office/drawing/2014/main" id="{CE4E5324-1D3F-2830-3D10-031F0AA6669F}"/>
                  </a:ext>
                </a:extLst>
              </p:cNvPr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3175;p41">
                <a:extLst>
                  <a:ext uri="{FF2B5EF4-FFF2-40B4-BE49-F238E27FC236}">
                    <a16:creationId xmlns:a16="http://schemas.microsoft.com/office/drawing/2014/main" id="{F3DB9969-92CC-1A1D-52C7-41605D3FCF5E}"/>
                  </a:ext>
                </a:extLst>
              </p:cNvPr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767" fill="none" extrusionOk="0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3176;p41">
                <a:extLst>
                  <a:ext uri="{FF2B5EF4-FFF2-40B4-BE49-F238E27FC236}">
                    <a16:creationId xmlns:a16="http://schemas.microsoft.com/office/drawing/2014/main" id="{57EA334B-F013-C087-74A2-DEDE4AFCA93E}"/>
                  </a:ext>
                </a:extLst>
              </p:cNvPr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3177;p41">
                <a:extLst>
                  <a:ext uri="{FF2B5EF4-FFF2-40B4-BE49-F238E27FC236}">
                    <a16:creationId xmlns:a16="http://schemas.microsoft.com/office/drawing/2014/main" id="{F7D8BE61-9EC5-0A0F-91B8-457423AF6858}"/>
                  </a:ext>
                </a:extLst>
              </p:cNvPr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3178;p41">
                <a:extLst>
                  <a:ext uri="{FF2B5EF4-FFF2-40B4-BE49-F238E27FC236}">
                    <a16:creationId xmlns:a16="http://schemas.microsoft.com/office/drawing/2014/main" id="{E1A23100-14A4-119D-783B-C2B32C468942}"/>
                  </a:ext>
                </a:extLst>
              </p:cNvPr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3179;p41">
                <a:extLst>
                  <a:ext uri="{FF2B5EF4-FFF2-40B4-BE49-F238E27FC236}">
                    <a16:creationId xmlns:a16="http://schemas.microsoft.com/office/drawing/2014/main" id="{C741B24F-12C6-EF49-F98F-4EA7AC82BED7}"/>
                  </a:ext>
                </a:extLst>
              </p:cNvPr>
              <p:cNvSpPr/>
              <p:nvPr/>
            </p:nvSpPr>
            <p:spPr>
              <a:xfrm>
                <a:off x="-4999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rgbClr val="4056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3180;p41">
                <a:extLst>
                  <a:ext uri="{FF2B5EF4-FFF2-40B4-BE49-F238E27FC236}">
                    <a16:creationId xmlns:a16="http://schemas.microsoft.com/office/drawing/2014/main" id="{02221CC4-7795-15E5-4780-AA4D26A895EA}"/>
                  </a:ext>
                </a:extLst>
              </p:cNvPr>
              <p:cNvSpPr/>
              <p:nvPr/>
            </p:nvSpPr>
            <p:spPr>
              <a:xfrm>
                <a:off x="-49692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3181;p41">
                <a:extLst>
                  <a:ext uri="{FF2B5EF4-FFF2-40B4-BE49-F238E27FC236}">
                    <a16:creationId xmlns:a16="http://schemas.microsoft.com/office/drawing/2014/main" id="{C7A29690-3591-B4A6-1A6A-4366703B4515}"/>
                  </a:ext>
                </a:extLst>
              </p:cNvPr>
              <p:cNvSpPr/>
              <p:nvPr/>
            </p:nvSpPr>
            <p:spPr>
              <a:xfrm>
                <a:off x="-49575" y="3875146"/>
                <a:ext cx="27261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198" fill="none" extrusionOk="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3182;p41">
                <a:extLst>
                  <a:ext uri="{FF2B5EF4-FFF2-40B4-BE49-F238E27FC236}">
                    <a16:creationId xmlns:a16="http://schemas.microsoft.com/office/drawing/2014/main" id="{4BED93F9-CE1F-7C42-5C9D-C114109FB196}"/>
                  </a:ext>
                </a:extLst>
              </p:cNvPr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3183;p41">
                <a:extLst>
                  <a:ext uri="{FF2B5EF4-FFF2-40B4-BE49-F238E27FC236}">
                    <a16:creationId xmlns:a16="http://schemas.microsoft.com/office/drawing/2014/main" id="{4B99733C-07E9-BAC9-D32C-38CC9D6A249A}"/>
                  </a:ext>
                </a:extLst>
              </p:cNvPr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1328" fill="none" extrusionOk="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3184;p41">
                <a:extLst>
                  <a:ext uri="{FF2B5EF4-FFF2-40B4-BE49-F238E27FC236}">
                    <a16:creationId xmlns:a16="http://schemas.microsoft.com/office/drawing/2014/main" id="{F17D9C51-7A3C-23D6-B983-87E68F3A7471}"/>
                  </a:ext>
                </a:extLst>
              </p:cNvPr>
              <p:cNvSpPr/>
              <p:nvPr/>
            </p:nvSpPr>
            <p:spPr>
              <a:xfrm>
                <a:off x="466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3185;p41">
                <a:extLst>
                  <a:ext uri="{FF2B5EF4-FFF2-40B4-BE49-F238E27FC236}">
                    <a16:creationId xmlns:a16="http://schemas.microsoft.com/office/drawing/2014/main" id="{1432FDD7-A5C0-BD8B-8780-3762CCC4F18C}"/>
                  </a:ext>
                </a:extLst>
              </p:cNvPr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767" fill="none" extrusionOk="0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3186;p41">
                <a:extLst>
                  <a:ext uri="{FF2B5EF4-FFF2-40B4-BE49-F238E27FC236}">
                    <a16:creationId xmlns:a16="http://schemas.microsoft.com/office/drawing/2014/main" id="{209C473C-F67F-3222-7D70-C4F0EA742A9C}"/>
                  </a:ext>
                </a:extLst>
              </p:cNvPr>
              <p:cNvSpPr/>
              <p:nvPr/>
            </p:nvSpPr>
            <p:spPr>
              <a:xfrm>
                <a:off x="-49575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3187;p41">
                <a:extLst>
                  <a:ext uri="{FF2B5EF4-FFF2-40B4-BE49-F238E27FC236}">
                    <a16:creationId xmlns:a16="http://schemas.microsoft.com/office/drawing/2014/main" id="{17F9E371-63A3-D75B-5DC3-5E5371DDE0F0}"/>
                  </a:ext>
                </a:extLst>
              </p:cNvPr>
              <p:cNvSpPr/>
              <p:nvPr/>
            </p:nvSpPr>
            <p:spPr>
              <a:xfrm>
                <a:off x="-17517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3188;p41">
                <a:extLst>
                  <a:ext uri="{FF2B5EF4-FFF2-40B4-BE49-F238E27FC236}">
                    <a16:creationId xmlns:a16="http://schemas.microsoft.com/office/drawing/2014/main" id="{8F303E99-EB5C-959C-E617-CB4D184B594C}"/>
                  </a:ext>
                </a:extLst>
              </p:cNvPr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" name="Google Shape;3189;p41">
              <a:extLst>
                <a:ext uri="{FF2B5EF4-FFF2-40B4-BE49-F238E27FC236}">
                  <a16:creationId xmlns:a16="http://schemas.microsoft.com/office/drawing/2014/main" id="{63832E1E-5B4C-80DD-E101-E9EB03F669A0}"/>
                </a:ext>
              </a:extLst>
            </p:cNvPr>
            <p:cNvGrpSpPr/>
            <p:nvPr/>
          </p:nvGrpSpPr>
          <p:grpSpPr>
            <a:xfrm>
              <a:off x="724986" y="3605478"/>
              <a:ext cx="1368680" cy="682919"/>
              <a:chOff x="724986" y="3605478"/>
              <a:chExt cx="1368680" cy="682919"/>
            </a:xfrm>
          </p:grpSpPr>
          <p:grpSp>
            <p:nvGrpSpPr>
              <p:cNvPr id="6" name="Google Shape;3190;p41">
                <a:extLst>
                  <a:ext uri="{FF2B5EF4-FFF2-40B4-BE49-F238E27FC236}">
                    <a16:creationId xmlns:a16="http://schemas.microsoft.com/office/drawing/2014/main" id="{CC7B0260-BCD9-FED3-C0EC-3FEC0742F622}"/>
                  </a:ext>
                </a:extLst>
              </p:cNvPr>
              <p:cNvGrpSpPr/>
              <p:nvPr/>
            </p:nvGrpSpPr>
            <p:grpSpPr>
              <a:xfrm>
                <a:off x="1498221" y="4047614"/>
                <a:ext cx="529172" cy="240783"/>
                <a:chOff x="1498221" y="4047614"/>
                <a:chExt cx="529172" cy="240783"/>
              </a:xfrm>
            </p:grpSpPr>
            <p:grpSp>
              <p:nvGrpSpPr>
                <p:cNvPr id="62" name="Google Shape;3191;p41">
                  <a:extLst>
                    <a:ext uri="{FF2B5EF4-FFF2-40B4-BE49-F238E27FC236}">
                      <a16:creationId xmlns:a16="http://schemas.microsoft.com/office/drawing/2014/main" id="{F5510659-6B79-BC89-AAC7-DC3D65746B07}"/>
                    </a:ext>
                  </a:extLst>
                </p:cNvPr>
                <p:cNvGrpSpPr/>
                <p:nvPr/>
              </p:nvGrpSpPr>
              <p:grpSpPr>
                <a:xfrm>
                  <a:off x="1826655" y="4224370"/>
                  <a:ext cx="200738" cy="25631"/>
                  <a:chOff x="1826655" y="4224370"/>
                  <a:chExt cx="200738" cy="25631"/>
                </a:xfrm>
              </p:grpSpPr>
              <p:sp>
                <p:nvSpPr>
                  <p:cNvPr id="68" name="Google Shape;3192;p41">
                    <a:extLst>
                      <a:ext uri="{FF2B5EF4-FFF2-40B4-BE49-F238E27FC236}">
                        <a16:creationId xmlns:a16="http://schemas.microsoft.com/office/drawing/2014/main" id="{7ED6DA3C-3FEA-0758-275E-2864E770E346}"/>
                      </a:ext>
                    </a:extLst>
                  </p:cNvPr>
                  <p:cNvSpPr/>
                  <p:nvPr/>
                </p:nvSpPr>
                <p:spPr>
                  <a:xfrm>
                    <a:off x="1826655" y="4238011"/>
                    <a:ext cx="17509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535" h="1" fill="none" extrusionOk="0">
                        <a:moveTo>
                          <a:pt x="1" y="0"/>
                        </a:moveTo>
                        <a:lnTo>
                          <a:pt x="36535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3193;p41">
                    <a:extLst>
                      <a:ext uri="{FF2B5EF4-FFF2-40B4-BE49-F238E27FC236}">
                        <a16:creationId xmlns:a16="http://schemas.microsoft.com/office/drawing/2014/main" id="{9EF1F0DD-2736-C986-69DD-8A1C48C13D2B}"/>
                      </a:ext>
                    </a:extLst>
                  </p:cNvPr>
                  <p:cNvSpPr/>
                  <p:nvPr/>
                </p:nvSpPr>
                <p:spPr>
                  <a:xfrm>
                    <a:off x="2000728" y="4224370"/>
                    <a:ext cx="26665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51" extrusionOk="0">
                        <a:moveTo>
                          <a:pt x="2887" y="0"/>
                        </a:moveTo>
                        <a:cubicBezTo>
                          <a:pt x="2190" y="0"/>
                          <a:pt x="1506" y="271"/>
                          <a:pt x="996" y="783"/>
                        </a:cubicBezTo>
                        <a:cubicBezTo>
                          <a:pt x="230" y="1550"/>
                          <a:pt x="0" y="2699"/>
                          <a:pt x="416" y="3698"/>
                        </a:cubicBezTo>
                        <a:cubicBezTo>
                          <a:pt x="828" y="4698"/>
                          <a:pt x="1806" y="5351"/>
                          <a:pt x="2886" y="5351"/>
                        </a:cubicBezTo>
                        <a:cubicBezTo>
                          <a:pt x="4363" y="5351"/>
                          <a:pt x="5560" y="4150"/>
                          <a:pt x="5563" y="2677"/>
                        </a:cubicBezTo>
                        <a:cubicBezTo>
                          <a:pt x="5560" y="1593"/>
                          <a:pt x="4911" y="619"/>
                          <a:pt x="3911" y="203"/>
                        </a:cubicBezTo>
                        <a:cubicBezTo>
                          <a:pt x="3580" y="67"/>
                          <a:pt x="3232" y="0"/>
                          <a:pt x="2887" y="0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3" name="Google Shape;3194;p41">
                  <a:extLst>
                    <a:ext uri="{FF2B5EF4-FFF2-40B4-BE49-F238E27FC236}">
                      <a16:creationId xmlns:a16="http://schemas.microsoft.com/office/drawing/2014/main" id="{A1022228-E263-4596-05B6-7AC3C01894FB}"/>
                    </a:ext>
                  </a:extLst>
                </p:cNvPr>
                <p:cNvGrpSpPr/>
                <p:nvPr/>
              </p:nvGrpSpPr>
              <p:grpSpPr>
                <a:xfrm>
                  <a:off x="1498221" y="4047614"/>
                  <a:ext cx="328444" cy="240783"/>
                  <a:chOff x="1498221" y="4047614"/>
                  <a:chExt cx="328444" cy="240783"/>
                </a:xfrm>
              </p:grpSpPr>
              <p:sp>
                <p:nvSpPr>
                  <p:cNvPr id="64" name="Google Shape;3195;p41">
                    <a:extLst>
                      <a:ext uri="{FF2B5EF4-FFF2-40B4-BE49-F238E27FC236}">
                        <a16:creationId xmlns:a16="http://schemas.microsoft.com/office/drawing/2014/main" id="{B8D632F9-C702-1360-591A-BAC8E091CAAA}"/>
                      </a:ext>
                    </a:extLst>
                  </p:cNvPr>
                  <p:cNvSpPr/>
                  <p:nvPr/>
                </p:nvSpPr>
                <p:spPr>
                  <a:xfrm>
                    <a:off x="1648778" y="4185661"/>
                    <a:ext cx="177888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50" y="1"/>
                        </a:moveTo>
                        <a:cubicBezTo>
                          <a:pt x="2218" y="1"/>
                          <a:pt x="0" y="2679"/>
                          <a:pt x="0" y="5984"/>
                        </a:cubicBezTo>
                        <a:lnTo>
                          <a:pt x="0" y="15461"/>
                        </a:lnTo>
                        <a:cubicBezTo>
                          <a:pt x="0" y="18766"/>
                          <a:pt x="2218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4" y="21447"/>
                          <a:pt x="37118" y="18766"/>
                          <a:pt x="37118" y="15461"/>
                        </a:cubicBezTo>
                        <a:lnTo>
                          <a:pt x="37118" y="5984"/>
                        </a:lnTo>
                        <a:cubicBezTo>
                          <a:pt x="37118" y="2679"/>
                          <a:pt x="34904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65" name="Google Shape;3196;p41">
                    <a:extLst>
                      <a:ext uri="{FF2B5EF4-FFF2-40B4-BE49-F238E27FC236}">
                        <a16:creationId xmlns:a16="http://schemas.microsoft.com/office/drawing/2014/main" id="{8544CD80-6AA1-09D1-ED17-509C7E816E9F}"/>
                      </a:ext>
                    </a:extLst>
                  </p:cNvPr>
                  <p:cNvGrpSpPr/>
                  <p:nvPr/>
                </p:nvGrpSpPr>
                <p:grpSpPr>
                  <a:xfrm>
                    <a:off x="1498221" y="4047614"/>
                    <a:ext cx="150566" cy="190416"/>
                    <a:chOff x="1498221" y="4047614"/>
                    <a:chExt cx="150566" cy="190416"/>
                  </a:xfrm>
                </p:grpSpPr>
                <p:sp>
                  <p:nvSpPr>
                    <p:cNvPr id="66" name="Google Shape;3197;p41">
                      <a:extLst>
                        <a:ext uri="{FF2B5EF4-FFF2-40B4-BE49-F238E27FC236}">
                          <a16:creationId xmlns:a16="http://schemas.microsoft.com/office/drawing/2014/main" id="{EFDD98D3-9CC8-0188-C5E7-2C93D000CF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10686" y="4060421"/>
                      <a:ext cx="138101" cy="1776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816" h="37079" fill="none" extrusionOk="0">
                          <a:moveTo>
                            <a:pt x="28815" y="37078"/>
                          </a:moveTo>
                          <a:lnTo>
                            <a:pt x="17922" y="37078"/>
                          </a:lnTo>
                          <a:cubicBezTo>
                            <a:pt x="14829" y="37078"/>
                            <a:pt x="14212" y="33613"/>
                            <a:pt x="14212" y="33613"/>
                          </a:cubicBezTo>
                          <a:lnTo>
                            <a:pt x="14212" y="10631"/>
                          </a:lnTo>
                          <a:lnTo>
                            <a:pt x="0" y="10631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" name="Google Shape;3198;p41">
                      <a:extLst>
                        <a:ext uri="{FF2B5EF4-FFF2-40B4-BE49-F238E27FC236}">
                          <a16:creationId xmlns:a16="http://schemas.microsoft.com/office/drawing/2014/main" id="{7C5FF698-ECAF-1AC0-5CDD-52A32B2C13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8221" y="4047614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49" extrusionOk="0">
                          <a:moveTo>
                            <a:pt x="2886" y="1"/>
                          </a:moveTo>
                          <a:cubicBezTo>
                            <a:pt x="1806" y="1"/>
                            <a:pt x="828" y="654"/>
                            <a:pt x="416" y="1653"/>
                          </a:cubicBezTo>
                          <a:cubicBezTo>
                            <a:pt x="0" y="2649"/>
                            <a:pt x="230" y="3802"/>
                            <a:pt x="996" y="4564"/>
                          </a:cubicBezTo>
                          <a:cubicBezTo>
                            <a:pt x="1506" y="5077"/>
                            <a:pt x="2190" y="5349"/>
                            <a:pt x="2886" y="5349"/>
                          </a:cubicBezTo>
                          <a:cubicBezTo>
                            <a:pt x="3232" y="5349"/>
                            <a:pt x="3580" y="5282"/>
                            <a:pt x="3911" y="5144"/>
                          </a:cubicBezTo>
                          <a:cubicBezTo>
                            <a:pt x="4910" y="4732"/>
                            <a:pt x="5560" y="3758"/>
                            <a:pt x="5560" y="2675"/>
                          </a:cubicBezTo>
                          <a:cubicBezTo>
                            <a:pt x="5560" y="1197"/>
                            <a:pt x="4363" y="1"/>
                            <a:pt x="2886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7" name="Google Shape;3199;p41">
                <a:extLst>
                  <a:ext uri="{FF2B5EF4-FFF2-40B4-BE49-F238E27FC236}">
                    <a16:creationId xmlns:a16="http://schemas.microsoft.com/office/drawing/2014/main" id="{F638ACAD-9B01-EF03-3179-38683B2EA8E2}"/>
                  </a:ext>
                </a:extLst>
              </p:cNvPr>
              <p:cNvGrpSpPr/>
              <p:nvPr/>
            </p:nvGrpSpPr>
            <p:grpSpPr>
              <a:xfrm>
                <a:off x="1560718" y="3800594"/>
                <a:ext cx="532948" cy="302090"/>
                <a:chOff x="1560718" y="3800594"/>
                <a:chExt cx="532948" cy="302090"/>
              </a:xfrm>
            </p:grpSpPr>
            <p:grpSp>
              <p:nvGrpSpPr>
                <p:cNvPr id="49" name="Google Shape;3200;p41">
                  <a:extLst>
                    <a:ext uri="{FF2B5EF4-FFF2-40B4-BE49-F238E27FC236}">
                      <a16:creationId xmlns:a16="http://schemas.microsoft.com/office/drawing/2014/main" id="{EFA963B9-524C-6DB5-BBE8-D5B68AA12718}"/>
                    </a:ext>
                  </a:extLst>
                </p:cNvPr>
                <p:cNvGrpSpPr/>
                <p:nvPr/>
              </p:nvGrpSpPr>
              <p:grpSpPr>
                <a:xfrm>
                  <a:off x="1912179" y="3827344"/>
                  <a:ext cx="181487" cy="25631"/>
                  <a:chOff x="1912179" y="3827344"/>
                  <a:chExt cx="181487" cy="25631"/>
                </a:xfrm>
              </p:grpSpPr>
              <p:sp>
                <p:nvSpPr>
                  <p:cNvPr id="60" name="Google Shape;3201;p41">
                    <a:extLst>
                      <a:ext uri="{FF2B5EF4-FFF2-40B4-BE49-F238E27FC236}">
                        <a16:creationId xmlns:a16="http://schemas.microsoft.com/office/drawing/2014/main" id="{34186371-4026-6CA0-0DCE-1ECF8C34B62F}"/>
                      </a:ext>
                    </a:extLst>
                  </p:cNvPr>
                  <p:cNvSpPr/>
                  <p:nvPr/>
                </p:nvSpPr>
                <p:spPr>
                  <a:xfrm>
                    <a:off x="2067020" y="3827344"/>
                    <a:ext cx="26646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1" extrusionOk="0">
                        <a:moveTo>
                          <a:pt x="2886" y="0"/>
                        </a:moveTo>
                        <a:cubicBezTo>
                          <a:pt x="1806" y="0"/>
                          <a:pt x="828" y="653"/>
                          <a:pt x="416" y="1653"/>
                        </a:cubicBezTo>
                        <a:cubicBezTo>
                          <a:pt x="0" y="2652"/>
                          <a:pt x="230" y="3801"/>
                          <a:pt x="993" y="4567"/>
                        </a:cubicBezTo>
                        <a:cubicBezTo>
                          <a:pt x="1505" y="5080"/>
                          <a:pt x="2190" y="5351"/>
                          <a:pt x="2887" y="5351"/>
                        </a:cubicBezTo>
                        <a:cubicBezTo>
                          <a:pt x="3232" y="5351"/>
                          <a:pt x="3580" y="5284"/>
                          <a:pt x="3911" y="5148"/>
                        </a:cubicBezTo>
                        <a:cubicBezTo>
                          <a:pt x="4910" y="4732"/>
                          <a:pt x="5560" y="3758"/>
                          <a:pt x="5560" y="2678"/>
                        </a:cubicBezTo>
                        <a:cubicBezTo>
                          <a:pt x="5560" y="1200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3202;p41">
                    <a:extLst>
                      <a:ext uri="{FF2B5EF4-FFF2-40B4-BE49-F238E27FC236}">
                        <a16:creationId xmlns:a16="http://schemas.microsoft.com/office/drawing/2014/main" id="{F2127320-F830-F8BB-6CFC-1D508BDF436F}"/>
                      </a:ext>
                    </a:extLst>
                  </p:cNvPr>
                  <p:cNvSpPr/>
                  <p:nvPr/>
                </p:nvSpPr>
                <p:spPr>
                  <a:xfrm>
                    <a:off x="1912179" y="3842838"/>
                    <a:ext cx="15682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23" h="1" fill="none" extrusionOk="0">
                        <a:moveTo>
                          <a:pt x="1" y="1"/>
                        </a:moveTo>
                        <a:lnTo>
                          <a:pt x="32723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0" name="Google Shape;3203;p41">
                  <a:extLst>
                    <a:ext uri="{FF2B5EF4-FFF2-40B4-BE49-F238E27FC236}">
                      <a16:creationId xmlns:a16="http://schemas.microsoft.com/office/drawing/2014/main" id="{AF4F2831-4758-3827-6B13-17E88EA8621C}"/>
                    </a:ext>
                  </a:extLst>
                </p:cNvPr>
                <p:cNvGrpSpPr/>
                <p:nvPr/>
              </p:nvGrpSpPr>
              <p:grpSpPr>
                <a:xfrm>
                  <a:off x="1912179" y="4044505"/>
                  <a:ext cx="181487" cy="25622"/>
                  <a:chOff x="1912179" y="4044506"/>
                  <a:chExt cx="181487" cy="25622"/>
                </a:xfrm>
              </p:grpSpPr>
              <p:sp>
                <p:nvSpPr>
                  <p:cNvPr id="58" name="Google Shape;3204;p41">
                    <a:extLst>
                      <a:ext uri="{FF2B5EF4-FFF2-40B4-BE49-F238E27FC236}">
                        <a16:creationId xmlns:a16="http://schemas.microsoft.com/office/drawing/2014/main" id="{F78BD53B-6697-22D3-2454-FD08FF758350}"/>
                      </a:ext>
                    </a:extLst>
                  </p:cNvPr>
                  <p:cNvSpPr/>
                  <p:nvPr/>
                </p:nvSpPr>
                <p:spPr>
                  <a:xfrm>
                    <a:off x="2067020" y="4044505"/>
                    <a:ext cx="26646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49" extrusionOk="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3" y="4564"/>
                        </a:cubicBezTo>
                        <a:cubicBezTo>
                          <a:pt x="1505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0" y="4732"/>
                          <a:pt x="5560" y="3758"/>
                          <a:pt x="5560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" name="Google Shape;3205;p41">
                    <a:extLst>
                      <a:ext uri="{FF2B5EF4-FFF2-40B4-BE49-F238E27FC236}">
                        <a16:creationId xmlns:a16="http://schemas.microsoft.com/office/drawing/2014/main" id="{43781DD5-6F75-7FF4-758E-7BAD81D283A3}"/>
                      </a:ext>
                    </a:extLst>
                  </p:cNvPr>
                  <p:cNvSpPr/>
                  <p:nvPr/>
                </p:nvSpPr>
                <p:spPr>
                  <a:xfrm>
                    <a:off x="1912179" y="4059966"/>
                    <a:ext cx="15682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23" h="1" fill="none" extrusionOk="0">
                        <a:moveTo>
                          <a:pt x="32723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1" name="Google Shape;3206;p41">
                  <a:extLst>
                    <a:ext uri="{FF2B5EF4-FFF2-40B4-BE49-F238E27FC236}">
                      <a16:creationId xmlns:a16="http://schemas.microsoft.com/office/drawing/2014/main" id="{C7DD68C0-155C-4B55-5F09-FDE018CBE5EB}"/>
                    </a:ext>
                  </a:extLst>
                </p:cNvPr>
                <p:cNvGrpSpPr/>
                <p:nvPr/>
              </p:nvGrpSpPr>
              <p:grpSpPr>
                <a:xfrm>
                  <a:off x="1560718" y="3800594"/>
                  <a:ext cx="351472" cy="302090"/>
                  <a:chOff x="1560718" y="3800594"/>
                  <a:chExt cx="351472" cy="302090"/>
                </a:xfrm>
              </p:grpSpPr>
              <p:grpSp>
                <p:nvGrpSpPr>
                  <p:cNvPr id="52" name="Google Shape;3207;p41">
                    <a:extLst>
                      <a:ext uri="{FF2B5EF4-FFF2-40B4-BE49-F238E27FC236}">
                        <a16:creationId xmlns:a16="http://schemas.microsoft.com/office/drawing/2014/main" id="{FDBBEE88-44C7-62C4-9866-AD785FEAC58C}"/>
                      </a:ext>
                    </a:extLst>
                  </p:cNvPr>
                  <p:cNvGrpSpPr/>
                  <p:nvPr/>
                </p:nvGrpSpPr>
                <p:grpSpPr>
                  <a:xfrm>
                    <a:off x="1560718" y="3842857"/>
                    <a:ext cx="173586" cy="217131"/>
                    <a:chOff x="1560718" y="3842857"/>
                    <a:chExt cx="173586" cy="217131"/>
                  </a:xfrm>
                </p:grpSpPr>
                <p:sp>
                  <p:nvSpPr>
                    <p:cNvPr id="55" name="Google Shape;3208;p41">
                      <a:extLst>
                        <a:ext uri="{FF2B5EF4-FFF2-40B4-BE49-F238E27FC236}">
                          <a16:creationId xmlns:a16="http://schemas.microsoft.com/office/drawing/2014/main" id="{300621AC-FA7B-0B2E-9BC9-3ABFF776B9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60718" y="3951414"/>
                      <a:ext cx="84343" cy="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599" h="1" fill="none" extrusionOk="0">
                          <a:moveTo>
                            <a:pt x="1" y="0"/>
                          </a:moveTo>
                          <a:lnTo>
                            <a:pt x="17598" y="0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6" name="Google Shape;3209;p41">
                      <a:extLst>
                        <a:ext uri="{FF2B5EF4-FFF2-40B4-BE49-F238E27FC236}">
                          <a16:creationId xmlns:a16="http://schemas.microsoft.com/office/drawing/2014/main" id="{73C437AE-4105-92A3-C932-15894729BE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1242" y="3936509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49" extrusionOk="0">
                          <a:moveTo>
                            <a:pt x="2882" y="1"/>
                          </a:moveTo>
                          <a:cubicBezTo>
                            <a:pt x="1802" y="1"/>
                            <a:pt x="828" y="650"/>
                            <a:pt x="412" y="1649"/>
                          </a:cubicBezTo>
                          <a:cubicBezTo>
                            <a:pt x="0" y="2649"/>
                            <a:pt x="226" y="3798"/>
                            <a:pt x="993" y="4564"/>
                          </a:cubicBezTo>
                          <a:cubicBezTo>
                            <a:pt x="1502" y="5076"/>
                            <a:pt x="2187" y="5349"/>
                            <a:pt x="2883" y="5349"/>
                          </a:cubicBezTo>
                          <a:cubicBezTo>
                            <a:pt x="3228" y="5349"/>
                            <a:pt x="3576" y="5282"/>
                            <a:pt x="3907" y="5144"/>
                          </a:cubicBezTo>
                          <a:cubicBezTo>
                            <a:pt x="4907" y="4732"/>
                            <a:pt x="5556" y="3758"/>
                            <a:pt x="5560" y="2674"/>
                          </a:cubicBezTo>
                          <a:cubicBezTo>
                            <a:pt x="5560" y="1197"/>
                            <a:pt x="4360" y="1"/>
                            <a:pt x="2882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7" name="Google Shape;3210;p41">
                      <a:extLst>
                        <a:ext uri="{FF2B5EF4-FFF2-40B4-BE49-F238E27FC236}">
                          <a16:creationId xmlns:a16="http://schemas.microsoft.com/office/drawing/2014/main" id="{72744B91-E9BD-E301-834D-D3CBD737B4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45054" y="3842857"/>
                      <a:ext cx="89251" cy="217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623" h="45330" fill="none" extrusionOk="0">
                          <a:moveTo>
                            <a:pt x="18623" y="45330"/>
                          </a:moveTo>
                          <a:lnTo>
                            <a:pt x="5625" y="45330"/>
                          </a:lnTo>
                          <a:cubicBezTo>
                            <a:pt x="2889" y="45330"/>
                            <a:pt x="0" y="42619"/>
                            <a:pt x="0" y="35634"/>
                          </a:cubicBezTo>
                          <a:lnTo>
                            <a:pt x="0" y="9697"/>
                          </a:lnTo>
                          <a:cubicBezTo>
                            <a:pt x="0" y="2711"/>
                            <a:pt x="2889" y="1"/>
                            <a:pt x="5625" y="1"/>
                          </a:cubicBezTo>
                          <a:lnTo>
                            <a:pt x="18623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53" name="Google Shape;3211;p41">
                    <a:extLst>
                      <a:ext uri="{FF2B5EF4-FFF2-40B4-BE49-F238E27FC236}">
                        <a16:creationId xmlns:a16="http://schemas.microsoft.com/office/drawing/2014/main" id="{A39D4528-4280-0038-B300-C5DBE13ACF51}"/>
                      </a:ext>
                    </a:extLst>
                  </p:cNvPr>
                  <p:cNvSpPr/>
                  <p:nvPr/>
                </p:nvSpPr>
                <p:spPr>
                  <a:xfrm>
                    <a:off x="1733808" y="3800594"/>
                    <a:ext cx="177874" cy="102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5" h="21447" extrusionOk="0">
                        <a:moveTo>
                          <a:pt x="4951" y="0"/>
                        </a:moveTo>
                        <a:cubicBezTo>
                          <a:pt x="2215" y="0"/>
                          <a:pt x="1" y="2678"/>
                          <a:pt x="1" y="5983"/>
                        </a:cubicBezTo>
                        <a:lnTo>
                          <a:pt x="1" y="15460"/>
                        </a:lnTo>
                        <a:cubicBezTo>
                          <a:pt x="1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1" y="21446"/>
                          <a:pt x="37115" y="18765"/>
                          <a:pt x="37115" y="15460"/>
                        </a:cubicBezTo>
                        <a:lnTo>
                          <a:pt x="37115" y="5983"/>
                        </a:lnTo>
                        <a:cubicBezTo>
                          <a:pt x="37115" y="2678"/>
                          <a:pt x="34901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" name="Google Shape;3212;p41">
                    <a:extLst>
                      <a:ext uri="{FF2B5EF4-FFF2-40B4-BE49-F238E27FC236}">
                        <a16:creationId xmlns:a16="http://schemas.microsoft.com/office/drawing/2014/main" id="{36AB3D42-C5C7-C561-0B2D-267BB6C0EABE}"/>
                      </a:ext>
                    </a:extLst>
                  </p:cNvPr>
                  <p:cNvSpPr/>
                  <p:nvPr/>
                </p:nvSpPr>
                <p:spPr>
                  <a:xfrm>
                    <a:off x="1734297" y="3999967"/>
                    <a:ext cx="177893" cy="10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4" extrusionOk="0">
                        <a:moveTo>
                          <a:pt x="4951" y="1"/>
                        </a:moveTo>
                        <a:cubicBezTo>
                          <a:pt x="2219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3"/>
                          <a:pt x="4951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9" y="18766"/>
                          <a:pt x="37119" y="15461"/>
                        </a:cubicBezTo>
                        <a:lnTo>
                          <a:pt x="37119" y="5983"/>
                        </a:lnTo>
                        <a:cubicBezTo>
                          <a:pt x="37119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8" name="Google Shape;3213;p41">
                <a:extLst>
                  <a:ext uri="{FF2B5EF4-FFF2-40B4-BE49-F238E27FC236}">
                    <a16:creationId xmlns:a16="http://schemas.microsoft.com/office/drawing/2014/main" id="{254A8265-9A2A-957C-E5F5-946B1B5E9CF9}"/>
                  </a:ext>
                </a:extLst>
              </p:cNvPr>
              <p:cNvSpPr/>
              <p:nvPr/>
            </p:nvSpPr>
            <p:spPr>
              <a:xfrm>
                <a:off x="1258451" y="3798060"/>
                <a:ext cx="302718" cy="302541"/>
              </a:xfrm>
              <a:custGeom>
                <a:avLst/>
                <a:gdLst/>
                <a:ahLst/>
                <a:cxnLst/>
                <a:rect l="l" t="t" r="r" b="b"/>
                <a:pathLst>
                  <a:path w="63165" h="63161" fill="none" extrusionOk="0">
                    <a:moveTo>
                      <a:pt x="63165" y="31580"/>
                    </a:moveTo>
                    <a:cubicBezTo>
                      <a:pt x="63165" y="49021"/>
                      <a:pt x="49025" y="63161"/>
                      <a:pt x="31585" y="63161"/>
                    </a:cubicBezTo>
                    <a:cubicBezTo>
                      <a:pt x="14140" y="63161"/>
                      <a:pt x="1" y="49021"/>
                      <a:pt x="1" y="31580"/>
                    </a:cubicBezTo>
                    <a:cubicBezTo>
                      <a:pt x="1" y="14140"/>
                      <a:pt x="14140" y="0"/>
                      <a:pt x="31585" y="0"/>
                    </a:cubicBezTo>
                    <a:cubicBezTo>
                      <a:pt x="49025" y="0"/>
                      <a:pt x="63165" y="14140"/>
                      <a:pt x="63165" y="3158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" name="Google Shape;3214;p41">
                <a:extLst>
                  <a:ext uri="{FF2B5EF4-FFF2-40B4-BE49-F238E27FC236}">
                    <a16:creationId xmlns:a16="http://schemas.microsoft.com/office/drawing/2014/main" id="{F4207C6A-E4E1-D302-F3CE-0F3D5FEB77EC}"/>
                  </a:ext>
                </a:extLst>
              </p:cNvPr>
              <p:cNvGrpSpPr/>
              <p:nvPr/>
            </p:nvGrpSpPr>
            <p:grpSpPr>
              <a:xfrm>
                <a:off x="785350" y="3605478"/>
                <a:ext cx="535311" cy="249245"/>
                <a:chOff x="785350" y="3605478"/>
                <a:chExt cx="535311" cy="249245"/>
              </a:xfrm>
            </p:grpSpPr>
            <p:grpSp>
              <p:nvGrpSpPr>
                <p:cNvPr id="42" name="Google Shape;3215;p41">
                  <a:extLst>
                    <a:ext uri="{FF2B5EF4-FFF2-40B4-BE49-F238E27FC236}">
                      <a16:creationId xmlns:a16="http://schemas.microsoft.com/office/drawing/2014/main" id="{3550DC24-4AC6-D75B-8E14-47EDE47EA4F8}"/>
                    </a:ext>
                  </a:extLst>
                </p:cNvPr>
                <p:cNvGrpSpPr/>
                <p:nvPr/>
              </p:nvGrpSpPr>
              <p:grpSpPr>
                <a:xfrm>
                  <a:off x="785350" y="3605478"/>
                  <a:ext cx="376191" cy="102736"/>
                  <a:chOff x="785350" y="3605478"/>
                  <a:chExt cx="376191" cy="102736"/>
                </a:xfrm>
              </p:grpSpPr>
              <p:sp>
                <p:nvSpPr>
                  <p:cNvPr id="46" name="Google Shape;3216;p41">
                    <a:extLst>
                      <a:ext uri="{FF2B5EF4-FFF2-40B4-BE49-F238E27FC236}">
                        <a16:creationId xmlns:a16="http://schemas.microsoft.com/office/drawing/2014/main" id="{ED6A27FB-FE1D-6EF0-02FA-C3943DDB944F}"/>
                      </a:ext>
                    </a:extLst>
                  </p:cNvPr>
                  <p:cNvSpPr/>
                  <p:nvPr/>
                </p:nvSpPr>
                <p:spPr>
                  <a:xfrm>
                    <a:off x="808023" y="3655851"/>
                    <a:ext cx="175636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" name="Google Shape;3217;p41">
                    <a:extLst>
                      <a:ext uri="{FF2B5EF4-FFF2-40B4-BE49-F238E27FC236}">
                        <a16:creationId xmlns:a16="http://schemas.microsoft.com/office/drawing/2014/main" id="{69033BC8-FDEF-31A9-7FF0-20B55FD11EEF}"/>
                      </a:ext>
                    </a:extLst>
                  </p:cNvPr>
                  <p:cNvSpPr/>
                  <p:nvPr/>
                </p:nvSpPr>
                <p:spPr>
                  <a:xfrm>
                    <a:off x="785350" y="3643867"/>
                    <a:ext cx="2563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49" h="5349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4152"/>
                          <a:pt x="1197" y="5348"/>
                          <a:pt x="2674" y="5348"/>
                        </a:cubicBezTo>
                        <a:cubicBezTo>
                          <a:pt x="4152" y="5348"/>
                          <a:pt x="5348" y="4152"/>
                          <a:pt x="5348" y="2674"/>
                        </a:cubicBezTo>
                        <a:cubicBezTo>
                          <a:pt x="5348" y="1197"/>
                          <a:pt x="4152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" name="Google Shape;3218;p41">
                    <a:extLst>
                      <a:ext uri="{FF2B5EF4-FFF2-40B4-BE49-F238E27FC236}">
                        <a16:creationId xmlns:a16="http://schemas.microsoft.com/office/drawing/2014/main" id="{C92937FF-C011-954F-5486-99F43AD90C65}"/>
                      </a:ext>
                    </a:extLst>
                  </p:cNvPr>
                  <p:cNvSpPr/>
                  <p:nvPr/>
                </p:nvSpPr>
                <p:spPr>
                  <a:xfrm>
                    <a:off x="983648" y="3605478"/>
                    <a:ext cx="177893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82"/>
                          <a:pt x="1" y="5987"/>
                        </a:cubicBezTo>
                        <a:lnTo>
                          <a:pt x="1" y="15464"/>
                        </a:lnTo>
                        <a:cubicBezTo>
                          <a:pt x="1" y="18769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9"/>
                          <a:pt x="37119" y="15464"/>
                        </a:cubicBezTo>
                        <a:lnTo>
                          <a:pt x="37119" y="5987"/>
                        </a:lnTo>
                        <a:cubicBezTo>
                          <a:pt x="37119" y="2682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3" name="Google Shape;3219;p41">
                  <a:extLst>
                    <a:ext uri="{FF2B5EF4-FFF2-40B4-BE49-F238E27FC236}">
                      <a16:creationId xmlns:a16="http://schemas.microsoft.com/office/drawing/2014/main" id="{66723E14-BD51-98C2-3C40-D87F0B00D7F1}"/>
                    </a:ext>
                  </a:extLst>
                </p:cNvPr>
                <p:cNvGrpSpPr/>
                <p:nvPr/>
              </p:nvGrpSpPr>
              <p:grpSpPr>
                <a:xfrm>
                  <a:off x="1161530" y="3655851"/>
                  <a:ext cx="159131" cy="198872"/>
                  <a:chOff x="1161530" y="3655851"/>
                  <a:chExt cx="159131" cy="198872"/>
                </a:xfrm>
              </p:grpSpPr>
              <p:sp>
                <p:nvSpPr>
                  <p:cNvPr id="44" name="Google Shape;3220;p41">
                    <a:extLst>
                      <a:ext uri="{FF2B5EF4-FFF2-40B4-BE49-F238E27FC236}">
                        <a16:creationId xmlns:a16="http://schemas.microsoft.com/office/drawing/2014/main" id="{BFCDFDF6-E0A6-2E9D-D787-08AD0C014514}"/>
                      </a:ext>
                    </a:extLst>
                  </p:cNvPr>
                  <p:cNvSpPr/>
                  <p:nvPr/>
                </p:nvSpPr>
                <p:spPr>
                  <a:xfrm>
                    <a:off x="1161530" y="3655851"/>
                    <a:ext cx="146440" cy="1860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56" h="38848" fill="none" extrusionOk="0">
                        <a:moveTo>
                          <a:pt x="1" y="1"/>
                        </a:moveTo>
                        <a:lnTo>
                          <a:pt x="12633" y="1"/>
                        </a:lnTo>
                        <a:cubicBezTo>
                          <a:pt x="15723" y="1"/>
                          <a:pt x="16343" y="3466"/>
                          <a:pt x="16343" y="3466"/>
                        </a:cubicBezTo>
                        <a:lnTo>
                          <a:pt x="16343" y="26448"/>
                        </a:lnTo>
                        <a:lnTo>
                          <a:pt x="30556" y="26448"/>
                        </a:lnTo>
                        <a:lnTo>
                          <a:pt x="30556" y="38848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" name="Google Shape;3221;p41">
                    <a:extLst>
                      <a:ext uri="{FF2B5EF4-FFF2-40B4-BE49-F238E27FC236}">
                        <a16:creationId xmlns:a16="http://schemas.microsoft.com/office/drawing/2014/main" id="{21884AA3-F336-A1D7-869B-6BA7CA41FDF3}"/>
                      </a:ext>
                    </a:extLst>
                  </p:cNvPr>
                  <p:cNvSpPr/>
                  <p:nvPr/>
                </p:nvSpPr>
                <p:spPr>
                  <a:xfrm>
                    <a:off x="1293991" y="3829092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0"/>
                        </a:moveTo>
                        <a:cubicBezTo>
                          <a:pt x="1807" y="0"/>
                          <a:pt x="833" y="653"/>
                          <a:pt x="417" y="1653"/>
                        </a:cubicBezTo>
                        <a:cubicBezTo>
                          <a:pt x="1" y="2652"/>
                          <a:pt x="231" y="3801"/>
                          <a:pt x="997" y="4567"/>
                        </a:cubicBezTo>
                        <a:cubicBezTo>
                          <a:pt x="1509" y="5080"/>
                          <a:pt x="2193" y="5350"/>
                          <a:pt x="2888" y="5350"/>
                        </a:cubicBezTo>
                        <a:cubicBezTo>
                          <a:pt x="3233" y="5350"/>
                          <a:pt x="3580" y="5284"/>
                          <a:pt x="3912" y="5147"/>
                        </a:cubicBezTo>
                        <a:cubicBezTo>
                          <a:pt x="4911" y="4731"/>
                          <a:pt x="5564" y="3757"/>
                          <a:pt x="5564" y="2678"/>
                        </a:cubicBezTo>
                        <a:cubicBezTo>
                          <a:pt x="5564" y="1200"/>
                          <a:pt x="4364" y="0"/>
                          <a:pt x="2890" y="0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0" name="Google Shape;3222;p41">
                <a:extLst>
                  <a:ext uri="{FF2B5EF4-FFF2-40B4-BE49-F238E27FC236}">
                    <a16:creationId xmlns:a16="http://schemas.microsoft.com/office/drawing/2014/main" id="{E726A636-9BFE-8C41-45B6-F0F6D63ACDFC}"/>
                  </a:ext>
                </a:extLst>
              </p:cNvPr>
              <p:cNvGrpSpPr/>
              <p:nvPr/>
            </p:nvGrpSpPr>
            <p:grpSpPr>
              <a:xfrm>
                <a:off x="785350" y="4047614"/>
                <a:ext cx="535311" cy="240783"/>
                <a:chOff x="785350" y="4047614"/>
                <a:chExt cx="535311" cy="240783"/>
              </a:xfrm>
            </p:grpSpPr>
            <p:grpSp>
              <p:nvGrpSpPr>
                <p:cNvPr id="35" name="Google Shape;3223;p41">
                  <a:extLst>
                    <a:ext uri="{FF2B5EF4-FFF2-40B4-BE49-F238E27FC236}">
                      <a16:creationId xmlns:a16="http://schemas.microsoft.com/office/drawing/2014/main" id="{CD64C38F-9248-2135-EBC7-B1D7BAD7C573}"/>
                    </a:ext>
                  </a:extLst>
                </p:cNvPr>
                <p:cNvGrpSpPr/>
                <p:nvPr/>
              </p:nvGrpSpPr>
              <p:grpSpPr>
                <a:xfrm>
                  <a:off x="1161636" y="4047614"/>
                  <a:ext cx="159025" cy="190415"/>
                  <a:chOff x="1161636" y="4047614"/>
                  <a:chExt cx="159025" cy="190415"/>
                </a:xfrm>
              </p:grpSpPr>
              <p:sp>
                <p:nvSpPr>
                  <p:cNvPr id="40" name="Google Shape;3224;p41">
                    <a:extLst>
                      <a:ext uri="{FF2B5EF4-FFF2-40B4-BE49-F238E27FC236}">
                        <a16:creationId xmlns:a16="http://schemas.microsoft.com/office/drawing/2014/main" id="{19114AF0-75BA-024E-EF4A-79F214B271F1}"/>
                      </a:ext>
                    </a:extLst>
                  </p:cNvPr>
                  <p:cNvSpPr/>
                  <p:nvPr/>
                </p:nvSpPr>
                <p:spPr>
                  <a:xfrm>
                    <a:off x="1293991" y="4047614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1"/>
                        </a:moveTo>
                        <a:cubicBezTo>
                          <a:pt x="1807" y="1"/>
                          <a:pt x="833" y="654"/>
                          <a:pt x="417" y="1653"/>
                        </a:cubicBezTo>
                        <a:cubicBezTo>
                          <a:pt x="1" y="2653"/>
                          <a:pt x="231" y="3802"/>
                          <a:pt x="997" y="4568"/>
                        </a:cubicBezTo>
                        <a:cubicBezTo>
                          <a:pt x="1510" y="5078"/>
                          <a:pt x="2195" y="5350"/>
                          <a:pt x="2891" y="5350"/>
                        </a:cubicBezTo>
                        <a:cubicBezTo>
                          <a:pt x="3235" y="5350"/>
                          <a:pt x="3581" y="5284"/>
                          <a:pt x="3912" y="5148"/>
                        </a:cubicBezTo>
                        <a:cubicBezTo>
                          <a:pt x="4911" y="4732"/>
                          <a:pt x="5564" y="3758"/>
                          <a:pt x="5564" y="2675"/>
                        </a:cubicBezTo>
                        <a:cubicBezTo>
                          <a:pt x="5564" y="1197"/>
                          <a:pt x="4364" y="1"/>
                          <a:pt x="2890" y="1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3225;p41">
                    <a:extLst>
                      <a:ext uri="{FF2B5EF4-FFF2-40B4-BE49-F238E27FC236}">
                        <a16:creationId xmlns:a16="http://schemas.microsoft.com/office/drawing/2014/main" id="{850554ED-1964-7BFD-C8D7-33D75AF1AB4E}"/>
                      </a:ext>
                    </a:extLst>
                  </p:cNvPr>
                  <p:cNvSpPr/>
                  <p:nvPr/>
                </p:nvSpPr>
                <p:spPr>
                  <a:xfrm>
                    <a:off x="1161636" y="4073229"/>
                    <a:ext cx="146334" cy="164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34" h="34405" fill="none" extrusionOk="0">
                        <a:moveTo>
                          <a:pt x="0" y="34404"/>
                        </a:moveTo>
                        <a:lnTo>
                          <a:pt x="12611" y="34404"/>
                        </a:lnTo>
                        <a:cubicBezTo>
                          <a:pt x="15705" y="34404"/>
                          <a:pt x="16325" y="30939"/>
                          <a:pt x="16325" y="30939"/>
                        </a:cubicBezTo>
                        <a:lnTo>
                          <a:pt x="16325" y="7957"/>
                        </a:lnTo>
                        <a:lnTo>
                          <a:pt x="30534" y="7957"/>
                        </a:lnTo>
                        <a:lnTo>
                          <a:pt x="30534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6" name="Google Shape;3226;p41">
                  <a:extLst>
                    <a:ext uri="{FF2B5EF4-FFF2-40B4-BE49-F238E27FC236}">
                      <a16:creationId xmlns:a16="http://schemas.microsoft.com/office/drawing/2014/main" id="{44D02E26-78B9-D951-F6A9-5D4A2B78EF9A}"/>
                    </a:ext>
                  </a:extLst>
                </p:cNvPr>
                <p:cNvGrpSpPr/>
                <p:nvPr/>
              </p:nvGrpSpPr>
              <p:grpSpPr>
                <a:xfrm>
                  <a:off x="785350" y="4185661"/>
                  <a:ext cx="376191" cy="102736"/>
                  <a:chOff x="785350" y="4185661"/>
                  <a:chExt cx="376191" cy="102736"/>
                </a:xfrm>
              </p:grpSpPr>
              <p:sp>
                <p:nvSpPr>
                  <p:cNvPr id="37" name="Google Shape;3227;p41">
                    <a:extLst>
                      <a:ext uri="{FF2B5EF4-FFF2-40B4-BE49-F238E27FC236}">
                        <a16:creationId xmlns:a16="http://schemas.microsoft.com/office/drawing/2014/main" id="{87D87B8E-E5D6-61FC-60A7-35C876D584AE}"/>
                      </a:ext>
                    </a:extLst>
                  </p:cNvPr>
                  <p:cNvSpPr/>
                  <p:nvPr/>
                </p:nvSpPr>
                <p:spPr>
                  <a:xfrm>
                    <a:off x="808023" y="4238011"/>
                    <a:ext cx="175636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228;p41">
                    <a:extLst>
                      <a:ext uri="{FF2B5EF4-FFF2-40B4-BE49-F238E27FC236}">
                        <a16:creationId xmlns:a16="http://schemas.microsoft.com/office/drawing/2014/main" id="{82F774FF-3039-A4B0-CB7E-9844DF95EC8F}"/>
                      </a:ext>
                    </a:extLst>
                  </p:cNvPr>
                  <p:cNvSpPr/>
                  <p:nvPr/>
                </p:nvSpPr>
                <p:spPr>
                  <a:xfrm>
                    <a:off x="983648" y="4185661"/>
                    <a:ext cx="177893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79"/>
                          <a:pt x="1" y="5984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6"/>
                          <a:pt x="37119" y="15461"/>
                        </a:cubicBezTo>
                        <a:lnTo>
                          <a:pt x="37119" y="5984"/>
                        </a:lnTo>
                        <a:cubicBezTo>
                          <a:pt x="37119" y="2679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229;p41">
                    <a:extLst>
                      <a:ext uri="{FF2B5EF4-FFF2-40B4-BE49-F238E27FC236}">
                        <a16:creationId xmlns:a16="http://schemas.microsoft.com/office/drawing/2014/main" id="{ABC879C7-7FFD-7A83-8611-C726862AB4E9}"/>
                      </a:ext>
                    </a:extLst>
                  </p:cNvPr>
                  <p:cNvSpPr/>
                  <p:nvPr/>
                </p:nvSpPr>
                <p:spPr>
                  <a:xfrm>
                    <a:off x="785350" y="4224370"/>
                    <a:ext cx="26646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1" extrusionOk="0">
                        <a:moveTo>
                          <a:pt x="2674" y="0"/>
                        </a:moveTo>
                        <a:cubicBezTo>
                          <a:pt x="2328" y="0"/>
                          <a:pt x="1980" y="67"/>
                          <a:pt x="1649" y="203"/>
                        </a:cubicBezTo>
                        <a:cubicBezTo>
                          <a:pt x="650" y="619"/>
                          <a:pt x="0" y="1593"/>
                          <a:pt x="0" y="2677"/>
                        </a:cubicBezTo>
                        <a:cubicBezTo>
                          <a:pt x="0" y="4150"/>
                          <a:pt x="1197" y="5351"/>
                          <a:pt x="2674" y="5351"/>
                        </a:cubicBezTo>
                        <a:cubicBezTo>
                          <a:pt x="3754" y="5351"/>
                          <a:pt x="4732" y="4698"/>
                          <a:pt x="5144" y="3698"/>
                        </a:cubicBezTo>
                        <a:cubicBezTo>
                          <a:pt x="5560" y="2699"/>
                          <a:pt x="5330" y="1550"/>
                          <a:pt x="4568" y="783"/>
                        </a:cubicBezTo>
                        <a:cubicBezTo>
                          <a:pt x="4055" y="271"/>
                          <a:pt x="3370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1" name="Google Shape;3230;p41">
                <a:extLst>
                  <a:ext uri="{FF2B5EF4-FFF2-40B4-BE49-F238E27FC236}">
                    <a16:creationId xmlns:a16="http://schemas.microsoft.com/office/drawing/2014/main" id="{B3F8F77E-37CC-464E-43EC-A428DD3F9026}"/>
                  </a:ext>
                </a:extLst>
              </p:cNvPr>
              <p:cNvGrpSpPr/>
              <p:nvPr/>
            </p:nvGrpSpPr>
            <p:grpSpPr>
              <a:xfrm>
                <a:off x="1501054" y="3605478"/>
                <a:ext cx="526340" cy="249240"/>
                <a:chOff x="1501054" y="3605478"/>
                <a:chExt cx="526340" cy="249240"/>
              </a:xfrm>
            </p:grpSpPr>
            <p:grpSp>
              <p:nvGrpSpPr>
                <p:cNvPr id="27" name="Google Shape;3231;p41">
                  <a:extLst>
                    <a:ext uri="{FF2B5EF4-FFF2-40B4-BE49-F238E27FC236}">
                      <a16:creationId xmlns:a16="http://schemas.microsoft.com/office/drawing/2014/main" id="{F897902B-E2A4-2593-168F-5C98C310935F}"/>
                    </a:ext>
                  </a:extLst>
                </p:cNvPr>
                <p:cNvGrpSpPr/>
                <p:nvPr/>
              </p:nvGrpSpPr>
              <p:grpSpPr>
                <a:xfrm>
                  <a:off x="1834208" y="3643867"/>
                  <a:ext cx="193185" cy="25622"/>
                  <a:chOff x="1834208" y="3643867"/>
                  <a:chExt cx="193185" cy="25622"/>
                </a:xfrm>
              </p:grpSpPr>
              <p:sp>
                <p:nvSpPr>
                  <p:cNvPr id="33" name="Google Shape;3232;p41">
                    <a:extLst>
                      <a:ext uri="{FF2B5EF4-FFF2-40B4-BE49-F238E27FC236}">
                        <a16:creationId xmlns:a16="http://schemas.microsoft.com/office/drawing/2014/main" id="{465AC831-FE2C-04C2-47DD-D5FD89CFE3EB}"/>
                      </a:ext>
                    </a:extLst>
                  </p:cNvPr>
                  <p:cNvSpPr/>
                  <p:nvPr/>
                </p:nvSpPr>
                <p:spPr>
                  <a:xfrm>
                    <a:off x="1834208" y="3655851"/>
                    <a:ext cx="167541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59" h="1" fill="none" extrusionOk="0">
                        <a:moveTo>
                          <a:pt x="1" y="1"/>
                        </a:moveTo>
                        <a:lnTo>
                          <a:pt x="34959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233;p41">
                    <a:extLst>
                      <a:ext uri="{FF2B5EF4-FFF2-40B4-BE49-F238E27FC236}">
                        <a16:creationId xmlns:a16="http://schemas.microsoft.com/office/drawing/2014/main" id="{359BA6C1-DAED-5EFC-EDEE-A0545F04B6DC}"/>
                      </a:ext>
                    </a:extLst>
                  </p:cNvPr>
                  <p:cNvSpPr/>
                  <p:nvPr/>
                </p:nvSpPr>
                <p:spPr>
                  <a:xfrm>
                    <a:off x="2000728" y="3643867"/>
                    <a:ext cx="2666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49" extrusionOk="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6" y="4564"/>
                        </a:cubicBezTo>
                        <a:cubicBezTo>
                          <a:pt x="1506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1" y="4732"/>
                          <a:pt x="5560" y="3758"/>
                          <a:pt x="5563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8" name="Google Shape;3234;p41">
                  <a:extLst>
                    <a:ext uri="{FF2B5EF4-FFF2-40B4-BE49-F238E27FC236}">
                      <a16:creationId xmlns:a16="http://schemas.microsoft.com/office/drawing/2014/main" id="{BFB348A4-9BA3-7392-B4B4-D729650386CA}"/>
                    </a:ext>
                  </a:extLst>
                </p:cNvPr>
                <p:cNvGrpSpPr/>
                <p:nvPr/>
              </p:nvGrpSpPr>
              <p:grpSpPr>
                <a:xfrm>
                  <a:off x="1501054" y="3605478"/>
                  <a:ext cx="333165" cy="249240"/>
                  <a:chOff x="1501054" y="3605478"/>
                  <a:chExt cx="333165" cy="249240"/>
                </a:xfrm>
              </p:grpSpPr>
              <p:sp>
                <p:nvSpPr>
                  <p:cNvPr id="29" name="Google Shape;3235;p41">
                    <a:extLst>
                      <a:ext uri="{FF2B5EF4-FFF2-40B4-BE49-F238E27FC236}">
                        <a16:creationId xmlns:a16="http://schemas.microsoft.com/office/drawing/2014/main" id="{15592F70-B6A4-5448-70F5-DE5DF44101EB}"/>
                      </a:ext>
                    </a:extLst>
                  </p:cNvPr>
                  <p:cNvSpPr/>
                  <p:nvPr/>
                </p:nvSpPr>
                <p:spPr>
                  <a:xfrm>
                    <a:off x="1656330" y="3605478"/>
                    <a:ext cx="177888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47" y="1"/>
                        </a:moveTo>
                        <a:cubicBezTo>
                          <a:pt x="2214" y="1"/>
                          <a:pt x="0" y="2682"/>
                          <a:pt x="0" y="5987"/>
                        </a:cubicBezTo>
                        <a:lnTo>
                          <a:pt x="0" y="15464"/>
                        </a:lnTo>
                        <a:cubicBezTo>
                          <a:pt x="0" y="18769"/>
                          <a:pt x="2214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0" y="21447"/>
                          <a:pt x="37118" y="18769"/>
                          <a:pt x="37118" y="15464"/>
                        </a:cubicBezTo>
                        <a:lnTo>
                          <a:pt x="37118" y="5987"/>
                        </a:lnTo>
                        <a:cubicBezTo>
                          <a:pt x="37118" y="2682"/>
                          <a:pt x="34900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30" name="Google Shape;3236;p41">
                    <a:extLst>
                      <a:ext uri="{FF2B5EF4-FFF2-40B4-BE49-F238E27FC236}">
                        <a16:creationId xmlns:a16="http://schemas.microsoft.com/office/drawing/2014/main" id="{C355954A-626A-8D98-D6D2-35071C4CCE4C}"/>
                      </a:ext>
                    </a:extLst>
                  </p:cNvPr>
                  <p:cNvGrpSpPr/>
                  <p:nvPr/>
                </p:nvGrpSpPr>
                <p:grpSpPr>
                  <a:xfrm>
                    <a:off x="1501054" y="3655851"/>
                    <a:ext cx="155286" cy="198867"/>
                    <a:chOff x="1501054" y="3655851"/>
                    <a:chExt cx="155286" cy="198867"/>
                  </a:xfrm>
                </p:grpSpPr>
                <p:sp>
                  <p:nvSpPr>
                    <p:cNvPr id="31" name="Google Shape;3237;p41">
                      <a:extLst>
                        <a:ext uri="{FF2B5EF4-FFF2-40B4-BE49-F238E27FC236}">
                          <a16:creationId xmlns:a16="http://schemas.microsoft.com/office/drawing/2014/main" id="{C55C95F4-DC88-1A8D-BEFA-BAAA26202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16351" y="3655851"/>
                      <a:ext cx="139989" cy="1860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210" h="38848" fill="none" extrusionOk="0">
                          <a:moveTo>
                            <a:pt x="29209" y="1"/>
                          </a:moveTo>
                          <a:lnTo>
                            <a:pt x="17922" y="1"/>
                          </a:lnTo>
                          <a:cubicBezTo>
                            <a:pt x="14829" y="1"/>
                            <a:pt x="14209" y="3466"/>
                            <a:pt x="14209" y="3466"/>
                          </a:cubicBezTo>
                          <a:lnTo>
                            <a:pt x="14209" y="26448"/>
                          </a:lnTo>
                          <a:lnTo>
                            <a:pt x="0" y="26448"/>
                          </a:lnTo>
                          <a:lnTo>
                            <a:pt x="0" y="38848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" name="Google Shape;3238;p41">
                      <a:extLst>
                        <a:ext uri="{FF2B5EF4-FFF2-40B4-BE49-F238E27FC236}">
                          <a16:creationId xmlns:a16="http://schemas.microsoft.com/office/drawing/2014/main" id="{A3577B71-173E-F968-7393-132A834505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1054" y="3829092"/>
                      <a:ext cx="26646" cy="2562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50" extrusionOk="0">
                          <a:moveTo>
                            <a:pt x="2886" y="0"/>
                          </a:moveTo>
                          <a:cubicBezTo>
                            <a:pt x="1806" y="0"/>
                            <a:pt x="828" y="653"/>
                            <a:pt x="416" y="1653"/>
                          </a:cubicBezTo>
                          <a:cubicBezTo>
                            <a:pt x="0" y="2652"/>
                            <a:pt x="230" y="3801"/>
                            <a:pt x="996" y="4567"/>
                          </a:cubicBezTo>
                          <a:cubicBezTo>
                            <a:pt x="1507" y="5078"/>
                            <a:pt x="2192" y="5350"/>
                            <a:pt x="2890" y="5350"/>
                          </a:cubicBezTo>
                          <a:cubicBezTo>
                            <a:pt x="3234" y="5350"/>
                            <a:pt x="3581" y="5283"/>
                            <a:pt x="3911" y="5147"/>
                          </a:cubicBezTo>
                          <a:cubicBezTo>
                            <a:pt x="4910" y="4731"/>
                            <a:pt x="5560" y="3757"/>
                            <a:pt x="5560" y="2678"/>
                          </a:cubicBezTo>
                          <a:cubicBezTo>
                            <a:pt x="5560" y="1200"/>
                            <a:pt x="4363" y="0"/>
                            <a:pt x="2886" y="0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12" name="Google Shape;3239;p41">
                <a:extLst>
                  <a:ext uri="{FF2B5EF4-FFF2-40B4-BE49-F238E27FC236}">
                    <a16:creationId xmlns:a16="http://schemas.microsoft.com/office/drawing/2014/main" id="{E9148FA0-21E3-B51D-640B-73B65FBDBDB2}"/>
                  </a:ext>
                </a:extLst>
              </p:cNvPr>
              <p:cNvGrpSpPr/>
              <p:nvPr/>
            </p:nvGrpSpPr>
            <p:grpSpPr>
              <a:xfrm>
                <a:off x="724986" y="3800594"/>
                <a:ext cx="532950" cy="302090"/>
                <a:chOff x="724986" y="3800594"/>
                <a:chExt cx="532950" cy="302090"/>
              </a:xfrm>
            </p:grpSpPr>
            <p:grpSp>
              <p:nvGrpSpPr>
                <p:cNvPr id="13" name="Google Shape;3240;p41">
                  <a:extLst>
                    <a:ext uri="{FF2B5EF4-FFF2-40B4-BE49-F238E27FC236}">
                      <a16:creationId xmlns:a16="http://schemas.microsoft.com/office/drawing/2014/main" id="{A496DB08-535D-47FB-FCCB-76C978FDBF3A}"/>
                    </a:ext>
                  </a:extLst>
                </p:cNvPr>
                <p:cNvGrpSpPr/>
                <p:nvPr/>
              </p:nvGrpSpPr>
              <p:grpSpPr>
                <a:xfrm>
                  <a:off x="724986" y="4044367"/>
                  <a:ext cx="181314" cy="25626"/>
                  <a:chOff x="724986" y="4044367"/>
                  <a:chExt cx="181314" cy="25626"/>
                </a:xfrm>
              </p:grpSpPr>
              <p:sp>
                <p:nvSpPr>
                  <p:cNvPr id="25" name="Google Shape;3241;p41">
                    <a:extLst>
                      <a:ext uri="{FF2B5EF4-FFF2-40B4-BE49-F238E27FC236}">
                        <a16:creationId xmlns:a16="http://schemas.microsoft.com/office/drawing/2014/main" id="{10B9C5FE-4AD3-D7FC-378A-612CD84917A7}"/>
                      </a:ext>
                    </a:extLst>
                  </p:cNvPr>
                  <p:cNvSpPr/>
                  <p:nvPr/>
                </p:nvSpPr>
                <p:spPr>
                  <a:xfrm>
                    <a:off x="746695" y="4059966"/>
                    <a:ext cx="15960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03" h="1" fill="none" extrusionOk="0">
                        <a:moveTo>
                          <a:pt x="1" y="1"/>
                        </a:moveTo>
                        <a:lnTo>
                          <a:pt x="33303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3242;p41">
                    <a:extLst>
                      <a:ext uri="{FF2B5EF4-FFF2-40B4-BE49-F238E27FC236}">
                        <a16:creationId xmlns:a16="http://schemas.microsoft.com/office/drawing/2014/main" id="{C4E3BD30-2E00-85C4-7C63-6E97C5687500}"/>
                      </a:ext>
                    </a:extLst>
                  </p:cNvPr>
                  <p:cNvSpPr/>
                  <p:nvPr/>
                </p:nvSpPr>
                <p:spPr>
                  <a:xfrm>
                    <a:off x="724986" y="4044367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3758"/>
                          <a:pt x="653" y="4732"/>
                          <a:pt x="1653" y="5147"/>
                        </a:cubicBezTo>
                        <a:cubicBezTo>
                          <a:pt x="1983" y="5284"/>
                          <a:pt x="2329" y="5350"/>
                          <a:pt x="2673" y="5350"/>
                        </a:cubicBezTo>
                        <a:cubicBezTo>
                          <a:pt x="3369" y="5350"/>
                          <a:pt x="4054" y="5078"/>
                          <a:pt x="4567" y="4567"/>
                        </a:cubicBezTo>
                        <a:cubicBezTo>
                          <a:pt x="5330" y="3801"/>
                          <a:pt x="5559" y="2649"/>
                          <a:pt x="5147" y="1653"/>
                        </a:cubicBezTo>
                        <a:cubicBezTo>
                          <a:pt x="4731" y="653"/>
                          <a:pt x="3757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4" name="Google Shape;3243;p41">
                  <a:extLst>
                    <a:ext uri="{FF2B5EF4-FFF2-40B4-BE49-F238E27FC236}">
                      <a16:creationId xmlns:a16="http://schemas.microsoft.com/office/drawing/2014/main" id="{4A3C158E-5ADA-2749-78EF-9C4125115E8B}"/>
                    </a:ext>
                  </a:extLst>
                </p:cNvPr>
                <p:cNvGrpSpPr/>
                <p:nvPr/>
              </p:nvGrpSpPr>
              <p:grpSpPr>
                <a:xfrm>
                  <a:off x="906290" y="3800594"/>
                  <a:ext cx="351646" cy="302090"/>
                  <a:chOff x="906290" y="3800594"/>
                  <a:chExt cx="351646" cy="302090"/>
                </a:xfrm>
              </p:grpSpPr>
              <p:grpSp>
                <p:nvGrpSpPr>
                  <p:cNvPr id="18" name="Google Shape;3244;p41">
                    <a:extLst>
                      <a:ext uri="{FF2B5EF4-FFF2-40B4-BE49-F238E27FC236}">
                        <a16:creationId xmlns:a16="http://schemas.microsoft.com/office/drawing/2014/main" id="{4F31B98C-36BF-69A1-2C68-5ABE615D31A1}"/>
                      </a:ext>
                    </a:extLst>
                  </p:cNvPr>
                  <p:cNvGrpSpPr/>
                  <p:nvPr/>
                </p:nvGrpSpPr>
                <p:grpSpPr>
                  <a:xfrm>
                    <a:off x="1084172" y="3842857"/>
                    <a:ext cx="173764" cy="217131"/>
                    <a:chOff x="1084172" y="3842857"/>
                    <a:chExt cx="173764" cy="217131"/>
                  </a:xfrm>
                </p:grpSpPr>
                <p:grpSp>
                  <p:nvGrpSpPr>
                    <p:cNvPr id="21" name="Google Shape;3245;p41">
                      <a:extLst>
                        <a:ext uri="{FF2B5EF4-FFF2-40B4-BE49-F238E27FC236}">
                          <a16:creationId xmlns:a16="http://schemas.microsoft.com/office/drawing/2014/main" id="{23EA0430-CDEB-777F-79E1-E92C681068F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56862" y="3936509"/>
                      <a:ext cx="101073" cy="25622"/>
                      <a:chOff x="1156862" y="3936509"/>
                      <a:chExt cx="101073" cy="25622"/>
                    </a:xfrm>
                  </p:grpSpPr>
                  <p:sp>
                    <p:nvSpPr>
                      <p:cNvPr id="23" name="Google Shape;3246;p41">
                        <a:extLst>
                          <a:ext uri="{FF2B5EF4-FFF2-40B4-BE49-F238E27FC236}">
                            <a16:creationId xmlns:a16="http://schemas.microsoft.com/office/drawing/2014/main" id="{B176DD6B-8D2C-7415-E3F8-38D87FEAC66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56862" y="3936509"/>
                        <a:ext cx="26651" cy="2562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1" h="5349" extrusionOk="0">
                            <a:moveTo>
                              <a:pt x="2886" y="1"/>
                            </a:moveTo>
                            <a:cubicBezTo>
                              <a:pt x="1803" y="1"/>
                              <a:pt x="829" y="650"/>
                              <a:pt x="413" y="1649"/>
                            </a:cubicBezTo>
                            <a:cubicBezTo>
                              <a:pt x="1" y="2649"/>
                              <a:pt x="227" y="3798"/>
                              <a:pt x="993" y="4564"/>
                            </a:cubicBezTo>
                            <a:cubicBezTo>
                              <a:pt x="1505" y="5076"/>
                              <a:pt x="2189" y="5349"/>
                              <a:pt x="2884" y="5349"/>
                            </a:cubicBezTo>
                            <a:cubicBezTo>
                              <a:pt x="3229" y="5349"/>
                              <a:pt x="3576" y="5282"/>
                              <a:pt x="3908" y="5144"/>
                            </a:cubicBezTo>
                            <a:cubicBezTo>
                              <a:pt x="4907" y="4732"/>
                              <a:pt x="5560" y="3758"/>
                              <a:pt x="5560" y="2674"/>
                            </a:cubicBezTo>
                            <a:cubicBezTo>
                              <a:pt x="5560" y="1197"/>
                              <a:pt x="4364" y="1"/>
                              <a:pt x="2886" y="1"/>
                            </a:cubicBezTo>
                            <a:close/>
                          </a:path>
                        </a:pathLst>
                      </a:custGeom>
                      <a:solidFill>
                        <a:srgbClr val="CFD9E0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" name="Google Shape;3247;p41">
                        <a:extLst>
                          <a:ext uri="{FF2B5EF4-FFF2-40B4-BE49-F238E27FC236}">
                            <a16:creationId xmlns:a16="http://schemas.microsoft.com/office/drawing/2014/main" id="{B03EF112-C196-2482-A733-A85B21214B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73592" y="3951414"/>
                        <a:ext cx="84343" cy="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599" h="1" fill="none" extrusionOk="0">
                            <a:moveTo>
                              <a:pt x="17598" y="0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9525" cap="rnd" cmpd="sng">
                        <a:solidFill>
                          <a:srgbClr val="CFD9E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2" name="Google Shape;3248;p41">
                      <a:extLst>
                        <a:ext uri="{FF2B5EF4-FFF2-40B4-BE49-F238E27FC236}">
                          <a16:creationId xmlns:a16="http://schemas.microsoft.com/office/drawing/2014/main" id="{A5B38523-2AB9-8F73-E4BB-D88E47FC15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84172" y="3842857"/>
                      <a:ext cx="86476" cy="217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044" h="45330" fill="none" extrusionOk="0">
                          <a:moveTo>
                            <a:pt x="0" y="45330"/>
                          </a:moveTo>
                          <a:lnTo>
                            <a:pt x="12418" y="45330"/>
                          </a:lnTo>
                          <a:cubicBezTo>
                            <a:pt x="15150" y="45330"/>
                            <a:pt x="18043" y="42619"/>
                            <a:pt x="18043" y="35634"/>
                          </a:cubicBezTo>
                          <a:lnTo>
                            <a:pt x="18043" y="9697"/>
                          </a:lnTo>
                          <a:cubicBezTo>
                            <a:pt x="18043" y="2711"/>
                            <a:pt x="15150" y="1"/>
                            <a:pt x="12418" y="1"/>
                          </a:cubicBezTo>
                          <a:lnTo>
                            <a:pt x="1715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9" name="Google Shape;3249;p41">
                    <a:extLst>
                      <a:ext uri="{FF2B5EF4-FFF2-40B4-BE49-F238E27FC236}">
                        <a16:creationId xmlns:a16="http://schemas.microsoft.com/office/drawing/2014/main" id="{F6119ACB-8B88-22FC-0F54-2529819F47A3}"/>
                      </a:ext>
                    </a:extLst>
                  </p:cNvPr>
                  <p:cNvSpPr/>
                  <p:nvPr/>
                </p:nvSpPr>
                <p:spPr>
                  <a:xfrm>
                    <a:off x="906290" y="3999967"/>
                    <a:ext cx="177893" cy="10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4" extrusionOk="0">
                        <a:moveTo>
                          <a:pt x="4947" y="1"/>
                        </a:moveTo>
                        <a:cubicBezTo>
                          <a:pt x="2215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5" y="21443"/>
                          <a:pt x="4947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8" y="18766"/>
                          <a:pt x="37118" y="15461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3250;p41">
                    <a:extLst>
                      <a:ext uri="{FF2B5EF4-FFF2-40B4-BE49-F238E27FC236}">
                        <a16:creationId xmlns:a16="http://schemas.microsoft.com/office/drawing/2014/main" id="{56A8C513-D381-B283-D34C-CF120A9941B3}"/>
                      </a:ext>
                    </a:extLst>
                  </p:cNvPr>
                  <p:cNvSpPr/>
                  <p:nvPr/>
                </p:nvSpPr>
                <p:spPr>
                  <a:xfrm>
                    <a:off x="914509" y="3800594"/>
                    <a:ext cx="177888" cy="102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7" extrusionOk="0">
                        <a:moveTo>
                          <a:pt x="4951" y="0"/>
                        </a:moveTo>
                        <a:cubicBezTo>
                          <a:pt x="2218" y="0"/>
                          <a:pt x="0" y="2678"/>
                          <a:pt x="0" y="5983"/>
                        </a:cubicBezTo>
                        <a:lnTo>
                          <a:pt x="0" y="15460"/>
                        </a:lnTo>
                        <a:cubicBezTo>
                          <a:pt x="0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0" y="21446"/>
                          <a:pt x="37118" y="18765"/>
                          <a:pt x="37118" y="15460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0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" name="Google Shape;3251;p41">
                  <a:extLst>
                    <a:ext uri="{FF2B5EF4-FFF2-40B4-BE49-F238E27FC236}">
                      <a16:creationId xmlns:a16="http://schemas.microsoft.com/office/drawing/2014/main" id="{CED4DD2D-9443-1FA6-45C1-B47C5C022033}"/>
                    </a:ext>
                  </a:extLst>
                </p:cNvPr>
                <p:cNvGrpSpPr/>
                <p:nvPr/>
              </p:nvGrpSpPr>
              <p:grpSpPr>
                <a:xfrm>
                  <a:off x="724986" y="3830189"/>
                  <a:ext cx="189533" cy="25626"/>
                  <a:chOff x="724986" y="3830189"/>
                  <a:chExt cx="189533" cy="25626"/>
                </a:xfrm>
              </p:grpSpPr>
              <p:sp>
                <p:nvSpPr>
                  <p:cNvPr id="16" name="Google Shape;3252;p41">
                    <a:extLst>
                      <a:ext uri="{FF2B5EF4-FFF2-40B4-BE49-F238E27FC236}">
                        <a16:creationId xmlns:a16="http://schemas.microsoft.com/office/drawing/2014/main" id="{054B9A67-3994-B30B-EC1F-240E03E559AD}"/>
                      </a:ext>
                    </a:extLst>
                  </p:cNvPr>
                  <p:cNvSpPr/>
                  <p:nvPr/>
                </p:nvSpPr>
                <p:spPr>
                  <a:xfrm>
                    <a:off x="724986" y="3830189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1"/>
                        </a:moveTo>
                        <a:cubicBezTo>
                          <a:pt x="1197" y="1"/>
                          <a:pt x="0" y="1197"/>
                          <a:pt x="0" y="2675"/>
                        </a:cubicBezTo>
                        <a:cubicBezTo>
                          <a:pt x="0" y="3758"/>
                          <a:pt x="653" y="4732"/>
                          <a:pt x="1653" y="5144"/>
                        </a:cubicBezTo>
                        <a:cubicBezTo>
                          <a:pt x="1984" y="5282"/>
                          <a:pt x="2331" y="5349"/>
                          <a:pt x="2676" y="5349"/>
                        </a:cubicBezTo>
                        <a:cubicBezTo>
                          <a:pt x="3371" y="5349"/>
                          <a:pt x="4055" y="5077"/>
                          <a:pt x="4567" y="4564"/>
                        </a:cubicBezTo>
                        <a:cubicBezTo>
                          <a:pt x="5330" y="3802"/>
                          <a:pt x="5559" y="2649"/>
                          <a:pt x="5147" y="1650"/>
                        </a:cubicBezTo>
                        <a:cubicBezTo>
                          <a:pt x="4731" y="650"/>
                          <a:pt x="3757" y="1"/>
                          <a:pt x="2674" y="1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3253;p41">
                    <a:extLst>
                      <a:ext uri="{FF2B5EF4-FFF2-40B4-BE49-F238E27FC236}">
                        <a16:creationId xmlns:a16="http://schemas.microsoft.com/office/drawing/2014/main" id="{4D5150E5-BA67-DC97-8EB5-5846889B0F4E}"/>
                      </a:ext>
                    </a:extLst>
                  </p:cNvPr>
                  <p:cNvSpPr/>
                  <p:nvPr/>
                </p:nvSpPr>
                <p:spPr>
                  <a:xfrm>
                    <a:off x="746695" y="3842838"/>
                    <a:ext cx="16782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8" h="1" fill="none" extrusionOk="0">
                        <a:moveTo>
                          <a:pt x="35017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90" name="Google Shape;5619;p48">
            <a:extLst>
              <a:ext uri="{FF2B5EF4-FFF2-40B4-BE49-F238E27FC236}">
                <a16:creationId xmlns:a16="http://schemas.microsoft.com/office/drawing/2014/main" id="{F09ACF57-951A-813E-6426-04BDAEAB421B}"/>
              </a:ext>
            </a:extLst>
          </p:cNvPr>
          <p:cNvGrpSpPr/>
          <p:nvPr/>
        </p:nvGrpSpPr>
        <p:grpSpPr>
          <a:xfrm>
            <a:off x="8154544" y="731364"/>
            <a:ext cx="355526" cy="354586"/>
            <a:chOff x="-33646250" y="3586425"/>
            <a:chExt cx="293000" cy="292225"/>
          </a:xfrm>
        </p:grpSpPr>
        <p:sp>
          <p:nvSpPr>
            <p:cNvPr id="91" name="Google Shape;5620;p48">
              <a:extLst>
                <a:ext uri="{FF2B5EF4-FFF2-40B4-BE49-F238E27FC236}">
                  <a16:creationId xmlns:a16="http://schemas.microsoft.com/office/drawing/2014/main" id="{5D15EDB9-0498-2207-3BD5-284127D317A2}"/>
                </a:ext>
              </a:extLst>
            </p:cNvPr>
            <p:cNvSpPr/>
            <p:nvPr/>
          </p:nvSpPr>
          <p:spPr>
            <a:xfrm>
              <a:off x="-33646250" y="3739225"/>
              <a:ext cx="141775" cy="139425"/>
            </a:xfrm>
            <a:custGeom>
              <a:avLst/>
              <a:gdLst/>
              <a:ahLst/>
              <a:cxnLst/>
              <a:rect l="l" t="t" r="r" b="b"/>
              <a:pathLst>
                <a:path w="5671" h="5577" extrusionOk="0">
                  <a:moveTo>
                    <a:pt x="4190" y="1"/>
                  </a:moveTo>
                  <a:cubicBezTo>
                    <a:pt x="4001" y="316"/>
                    <a:pt x="3970" y="725"/>
                    <a:pt x="4127" y="1040"/>
                  </a:cubicBezTo>
                  <a:lnTo>
                    <a:pt x="3497" y="1670"/>
                  </a:lnTo>
                  <a:cubicBezTo>
                    <a:pt x="3345" y="1589"/>
                    <a:pt x="3194" y="1550"/>
                    <a:pt x="3047" y="1550"/>
                  </a:cubicBezTo>
                  <a:cubicBezTo>
                    <a:pt x="2797" y="1550"/>
                    <a:pt x="2561" y="1661"/>
                    <a:pt x="2363" y="1859"/>
                  </a:cubicBezTo>
                  <a:lnTo>
                    <a:pt x="378" y="3813"/>
                  </a:lnTo>
                  <a:cubicBezTo>
                    <a:pt x="0" y="4222"/>
                    <a:pt x="0" y="4884"/>
                    <a:pt x="378" y="5293"/>
                  </a:cubicBezTo>
                  <a:cubicBezTo>
                    <a:pt x="583" y="5482"/>
                    <a:pt x="851" y="5577"/>
                    <a:pt x="1115" y="5577"/>
                  </a:cubicBezTo>
                  <a:cubicBezTo>
                    <a:pt x="1378" y="5577"/>
                    <a:pt x="1638" y="5482"/>
                    <a:pt x="1827" y="5293"/>
                  </a:cubicBezTo>
                  <a:lnTo>
                    <a:pt x="3812" y="3309"/>
                  </a:lnTo>
                  <a:cubicBezTo>
                    <a:pt x="4096" y="3025"/>
                    <a:pt x="4190" y="2553"/>
                    <a:pt x="4001" y="2143"/>
                  </a:cubicBezTo>
                  <a:lnTo>
                    <a:pt x="4631" y="1513"/>
                  </a:lnTo>
                  <a:cubicBezTo>
                    <a:pt x="4789" y="1576"/>
                    <a:pt x="4915" y="1607"/>
                    <a:pt x="5072" y="1607"/>
                  </a:cubicBezTo>
                  <a:cubicBezTo>
                    <a:pt x="5261" y="1607"/>
                    <a:pt x="5450" y="1544"/>
                    <a:pt x="5671" y="1418"/>
                  </a:cubicBezTo>
                  <a:cubicBezTo>
                    <a:pt x="5041" y="1040"/>
                    <a:pt x="4568" y="568"/>
                    <a:pt x="4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621;p48">
              <a:extLst>
                <a:ext uri="{FF2B5EF4-FFF2-40B4-BE49-F238E27FC236}">
                  <a16:creationId xmlns:a16="http://schemas.microsoft.com/office/drawing/2014/main" id="{0A72072E-E750-DFFA-50EB-CE3D27E6CA7E}"/>
                </a:ext>
              </a:extLst>
            </p:cNvPr>
            <p:cNvSpPr/>
            <p:nvPr/>
          </p:nvSpPr>
          <p:spPr>
            <a:xfrm>
              <a:off x="-33541500" y="3586425"/>
              <a:ext cx="188250" cy="187475"/>
            </a:xfrm>
            <a:custGeom>
              <a:avLst/>
              <a:gdLst/>
              <a:ahLst/>
              <a:cxnLst/>
              <a:rect l="l" t="t" r="r" b="b"/>
              <a:pathLst>
                <a:path w="7530" h="7499" extrusionOk="0">
                  <a:moveTo>
                    <a:pt x="3718" y="1387"/>
                  </a:moveTo>
                  <a:cubicBezTo>
                    <a:pt x="4253" y="1387"/>
                    <a:pt x="4726" y="1859"/>
                    <a:pt x="4726" y="2427"/>
                  </a:cubicBezTo>
                  <a:cubicBezTo>
                    <a:pt x="4789" y="2805"/>
                    <a:pt x="4505" y="3214"/>
                    <a:pt x="4096" y="3372"/>
                  </a:cubicBezTo>
                  <a:lnTo>
                    <a:pt x="4096" y="3750"/>
                  </a:lnTo>
                  <a:cubicBezTo>
                    <a:pt x="4096" y="3939"/>
                    <a:pt x="3938" y="4096"/>
                    <a:pt x="3749" y="4096"/>
                  </a:cubicBezTo>
                  <a:cubicBezTo>
                    <a:pt x="3560" y="4096"/>
                    <a:pt x="3403" y="3939"/>
                    <a:pt x="3403" y="3750"/>
                  </a:cubicBezTo>
                  <a:lnTo>
                    <a:pt x="3403" y="3372"/>
                  </a:lnTo>
                  <a:cubicBezTo>
                    <a:pt x="3403" y="3088"/>
                    <a:pt x="3592" y="2805"/>
                    <a:pt x="3875" y="2742"/>
                  </a:cubicBezTo>
                  <a:cubicBezTo>
                    <a:pt x="4001" y="2679"/>
                    <a:pt x="4096" y="2521"/>
                    <a:pt x="4096" y="2427"/>
                  </a:cubicBezTo>
                  <a:cubicBezTo>
                    <a:pt x="4096" y="2206"/>
                    <a:pt x="3938" y="2049"/>
                    <a:pt x="3749" y="2049"/>
                  </a:cubicBezTo>
                  <a:cubicBezTo>
                    <a:pt x="3560" y="2049"/>
                    <a:pt x="3403" y="2206"/>
                    <a:pt x="3403" y="2427"/>
                  </a:cubicBezTo>
                  <a:cubicBezTo>
                    <a:pt x="3403" y="2616"/>
                    <a:pt x="3245" y="2773"/>
                    <a:pt x="3056" y="2773"/>
                  </a:cubicBezTo>
                  <a:cubicBezTo>
                    <a:pt x="2836" y="2773"/>
                    <a:pt x="2678" y="2616"/>
                    <a:pt x="2678" y="2427"/>
                  </a:cubicBezTo>
                  <a:cubicBezTo>
                    <a:pt x="2678" y="1859"/>
                    <a:pt x="3151" y="1387"/>
                    <a:pt x="3718" y="1387"/>
                  </a:cubicBezTo>
                  <a:close/>
                  <a:moveTo>
                    <a:pt x="3749" y="4726"/>
                  </a:moveTo>
                  <a:cubicBezTo>
                    <a:pt x="3938" y="4726"/>
                    <a:pt x="4096" y="4884"/>
                    <a:pt x="4096" y="5104"/>
                  </a:cubicBezTo>
                  <a:cubicBezTo>
                    <a:pt x="4096" y="5294"/>
                    <a:pt x="3938" y="5451"/>
                    <a:pt x="3749" y="5451"/>
                  </a:cubicBezTo>
                  <a:cubicBezTo>
                    <a:pt x="3560" y="5451"/>
                    <a:pt x="3403" y="5294"/>
                    <a:pt x="3403" y="5104"/>
                  </a:cubicBezTo>
                  <a:cubicBezTo>
                    <a:pt x="3403" y="4884"/>
                    <a:pt x="3560" y="4726"/>
                    <a:pt x="3749" y="4726"/>
                  </a:cubicBezTo>
                  <a:close/>
                  <a:moveTo>
                    <a:pt x="3749" y="1"/>
                  </a:moveTo>
                  <a:cubicBezTo>
                    <a:pt x="1670" y="1"/>
                    <a:pt x="0" y="1702"/>
                    <a:pt x="0" y="3750"/>
                  </a:cubicBezTo>
                  <a:cubicBezTo>
                    <a:pt x="0" y="5829"/>
                    <a:pt x="1702" y="7499"/>
                    <a:pt x="3749" y="7499"/>
                  </a:cubicBezTo>
                  <a:cubicBezTo>
                    <a:pt x="5829" y="7499"/>
                    <a:pt x="7498" y="5798"/>
                    <a:pt x="7498" y="3750"/>
                  </a:cubicBezTo>
                  <a:cubicBezTo>
                    <a:pt x="7530" y="1670"/>
                    <a:pt x="5829" y="1"/>
                    <a:pt x="37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3333609" y="451505"/>
            <a:ext cx="4278600" cy="11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Obiectivul lucrării</a:t>
            </a:r>
            <a:endParaRPr dirty="0"/>
          </a:p>
        </p:txBody>
      </p:sp>
      <p:sp>
        <p:nvSpPr>
          <p:cNvPr id="123" name="Google Shape;123;p23"/>
          <p:cNvSpPr txBox="1">
            <a:spLocks noGrp="1"/>
          </p:cNvSpPr>
          <p:nvPr>
            <p:ph type="body" idx="1"/>
          </p:nvPr>
        </p:nvSpPr>
        <p:spPr>
          <a:xfrm>
            <a:off x="3333609" y="1896202"/>
            <a:ext cx="4278600" cy="28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o-RO" dirty="0"/>
              <a:t>P</a:t>
            </a:r>
            <a:r>
              <a:rPr lang="it-IT" dirty="0"/>
              <a:t>romovarea obiceiurilor alimentare </a:t>
            </a:r>
            <a:r>
              <a:rPr lang="en-GB" dirty="0" err="1"/>
              <a:t>sănătoase</a:t>
            </a:r>
            <a:r>
              <a:rPr lang="en-GB" dirty="0"/>
              <a:t>.</a:t>
            </a:r>
            <a:endParaRPr lang="ro-RO" dirty="0"/>
          </a:p>
          <a:p>
            <a:endParaRPr lang="en-GB" dirty="0"/>
          </a:p>
          <a:p>
            <a:pPr algn="l"/>
            <a:r>
              <a:rPr lang="ro-RO" dirty="0"/>
              <a:t>A</a:t>
            </a:r>
            <a:r>
              <a:rPr lang="it-IT" dirty="0"/>
              <a:t>utomatizarea analizei dietei</a:t>
            </a:r>
            <a:r>
              <a:rPr lang="ro-RO" dirty="0"/>
              <a:t>.</a:t>
            </a:r>
          </a:p>
          <a:p>
            <a:pPr algn="l"/>
            <a:endParaRPr lang="ro-RO" dirty="0"/>
          </a:p>
          <a:p>
            <a:pPr algn="l"/>
            <a:r>
              <a:rPr lang="ro-RO" dirty="0"/>
              <a:t>Model de clasificare al felurilor de mâncare.</a:t>
            </a:r>
          </a:p>
          <a:p>
            <a:pPr algn="l"/>
            <a:endParaRPr lang="ro-RO" dirty="0"/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200000">
            <a:off x="-542406" y="3505560"/>
            <a:ext cx="2182820" cy="109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990" y="3160750"/>
            <a:ext cx="1271088" cy="127108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/>
          <p:nvPr/>
        </p:nvSpPr>
        <p:spPr>
          <a:xfrm>
            <a:off x="1401071" y="2027152"/>
            <a:ext cx="609600" cy="609600"/>
          </a:xfrm>
          <a:prstGeom prst="ellipse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7" name="Google Shape;127;p23"/>
          <p:cNvSpPr/>
          <p:nvPr/>
        </p:nvSpPr>
        <p:spPr>
          <a:xfrm>
            <a:off x="418053" y="1765252"/>
            <a:ext cx="261900" cy="261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" name="Google Shape;4821;p46">
            <a:extLst>
              <a:ext uri="{FF2B5EF4-FFF2-40B4-BE49-F238E27FC236}">
                <a16:creationId xmlns:a16="http://schemas.microsoft.com/office/drawing/2014/main" id="{8199026F-3273-E8AF-DF0F-2D4E33BEF570}"/>
              </a:ext>
            </a:extLst>
          </p:cNvPr>
          <p:cNvSpPr/>
          <p:nvPr/>
        </p:nvSpPr>
        <p:spPr>
          <a:xfrm>
            <a:off x="937698" y="526682"/>
            <a:ext cx="315672" cy="369974"/>
          </a:xfrm>
          <a:custGeom>
            <a:avLst/>
            <a:gdLst/>
            <a:ahLst/>
            <a:cxnLst/>
            <a:rect l="l" t="t" r="r" b="b"/>
            <a:pathLst>
              <a:path w="10807" h="12666" extrusionOk="0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2939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>
            <a:spLocks noGrp="1"/>
          </p:cNvSpPr>
          <p:nvPr>
            <p:ph type="title"/>
          </p:nvPr>
        </p:nvSpPr>
        <p:spPr>
          <a:xfrm>
            <a:off x="1902359" y="373037"/>
            <a:ext cx="4278600" cy="84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Structura lucrării</a:t>
            </a:r>
            <a:endParaRPr dirty="0"/>
          </a:p>
        </p:txBody>
      </p:sp>
      <p:sp>
        <p:nvSpPr>
          <p:cNvPr id="230" name="Google Shape;230;p32"/>
          <p:cNvSpPr txBox="1">
            <a:spLocks noGrp="1"/>
          </p:cNvSpPr>
          <p:nvPr>
            <p:ph type="body" idx="1"/>
          </p:nvPr>
        </p:nvSpPr>
        <p:spPr>
          <a:xfrm>
            <a:off x="2181601" y="2018025"/>
            <a:ext cx="4278600" cy="28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o-RO" dirty="0"/>
              <a:t>Modelul de clasificare</a:t>
            </a:r>
          </a:p>
          <a:p>
            <a:endParaRPr lang="ro-RO" dirty="0"/>
          </a:p>
          <a:p>
            <a:r>
              <a:rPr lang="ro-RO" dirty="0"/>
              <a:t>Aplicația Web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242" name="Google Shape;24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32805" y="3800476"/>
            <a:ext cx="2225702" cy="2225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2"/>
          <p:cNvSpPr/>
          <p:nvPr/>
        </p:nvSpPr>
        <p:spPr>
          <a:xfrm rot="10800000">
            <a:off x="509700" y="4077375"/>
            <a:ext cx="1671900" cy="1671900"/>
          </a:xfrm>
          <a:prstGeom prst="ellipse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244" name="Google Shape;24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6975" y="-12"/>
            <a:ext cx="1347026" cy="269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2"/>
          <p:cNvSpPr/>
          <p:nvPr/>
        </p:nvSpPr>
        <p:spPr>
          <a:xfrm rot="10800000">
            <a:off x="7343223" y="1694975"/>
            <a:ext cx="1003200" cy="1003200"/>
          </a:xfrm>
          <a:prstGeom prst="ellipse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246" name="Google Shape;24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-157451" y="3164851"/>
            <a:ext cx="1322045" cy="1322042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2"/>
          <p:cNvSpPr/>
          <p:nvPr/>
        </p:nvSpPr>
        <p:spPr>
          <a:xfrm rot="10800000">
            <a:off x="342800" y="3164850"/>
            <a:ext cx="372300" cy="372300"/>
          </a:xfrm>
          <a:prstGeom prst="ellipse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248" name="Google Shape;24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69673" y="-12"/>
            <a:ext cx="1654175" cy="82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2"/>
          <p:cNvSpPr/>
          <p:nvPr/>
        </p:nvSpPr>
        <p:spPr>
          <a:xfrm rot="10800000">
            <a:off x="8534400" y="1218137"/>
            <a:ext cx="261900" cy="261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50" name="Google Shape;250;p32"/>
          <p:cNvSpPr/>
          <p:nvPr/>
        </p:nvSpPr>
        <p:spPr>
          <a:xfrm rot="10800000">
            <a:off x="1505192" y="2698163"/>
            <a:ext cx="207900" cy="207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251" name="Google Shape;251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6799700" y="398388"/>
            <a:ext cx="543525" cy="543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B7B71F7-0E43-F4EA-1707-69DBF1803F69}"/>
              </a:ext>
            </a:extLst>
          </p:cNvPr>
          <p:cNvGrpSpPr/>
          <p:nvPr/>
        </p:nvGrpSpPr>
        <p:grpSpPr>
          <a:xfrm>
            <a:off x="6011888" y="3895273"/>
            <a:ext cx="1779649" cy="591620"/>
            <a:chOff x="5909875" y="3825872"/>
            <a:chExt cx="1779649" cy="591620"/>
          </a:xfrm>
        </p:grpSpPr>
        <p:sp>
          <p:nvSpPr>
            <p:cNvPr id="3" name="Google Shape;3791;p43">
              <a:extLst>
                <a:ext uri="{FF2B5EF4-FFF2-40B4-BE49-F238E27FC236}">
                  <a16:creationId xmlns:a16="http://schemas.microsoft.com/office/drawing/2014/main" id="{645BD512-CBC3-008B-86FD-9F90BE489543}"/>
                </a:ext>
              </a:extLst>
            </p:cNvPr>
            <p:cNvSpPr/>
            <p:nvPr/>
          </p:nvSpPr>
          <p:spPr>
            <a:xfrm>
              <a:off x="6702233" y="3826349"/>
              <a:ext cx="392227" cy="390828"/>
            </a:xfrm>
            <a:custGeom>
              <a:avLst/>
              <a:gdLst/>
              <a:ahLst/>
              <a:cxnLst/>
              <a:rect l="l" t="t" r="r" b="b"/>
              <a:pathLst>
                <a:path w="34090" h="33972" extrusionOk="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792;p43">
              <a:extLst>
                <a:ext uri="{FF2B5EF4-FFF2-40B4-BE49-F238E27FC236}">
                  <a16:creationId xmlns:a16="http://schemas.microsoft.com/office/drawing/2014/main" id="{57FB801D-94FC-3CDB-67FC-45C8663F4200}"/>
                </a:ext>
              </a:extLst>
            </p:cNvPr>
            <p:cNvSpPr/>
            <p:nvPr/>
          </p:nvSpPr>
          <p:spPr>
            <a:xfrm>
              <a:off x="7046009" y="4027390"/>
              <a:ext cx="45044" cy="45028"/>
            </a:xfrm>
            <a:custGeom>
              <a:avLst/>
              <a:gdLst/>
              <a:ahLst/>
              <a:cxnLst/>
              <a:rect l="l" t="t" r="r" b="b"/>
              <a:pathLst>
                <a:path w="3915" h="3914" extrusionOk="0">
                  <a:moveTo>
                    <a:pt x="3914" y="1"/>
                  </a:moveTo>
                  <a:lnTo>
                    <a:pt x="3914" y="1"/>
                  </a:lnTo>
                  <a:cubicBezTo>
                    <a:pt x="3909" y="6"/>
                    <a:pt x="3902" y="8"/>
                    <a:pt x="3897" y="13"/>
                  </a:cubicBezTo>
                  <a:lnTo>
                    <a:pt x="1" y="3909"/>
                  </a:lnTo>
                  <a:lnTo>
                    <a:pt x="1" y="3914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793;p43">
              <a:extLst>
                <a:ext uri="{FF2B5EF4-FFF2-40B4-BE49-F238E27FC236}">
                  <a16:creationId xmlns:a16="http://schemas.microsoft.com/office/drawing/2014/main" id="{FE5E9FA7-73F2-9A1D-DD48-B470C1BCAEB8}"/>
                </a:ext>
              </a:extLst>
            </p:cNvPr>
            <p:cNvSpPr/>
            <p:nvPr/>
          </p:nvSpPr>
          <p:spPr>
            <a:xfrm>
              <a:off x="6899556" y="4025537"/>
              <a:ext cx="392215" cy="390851"/>
            </a:xfrm>
            <a:custGeom>
              <a:avLst/>
              <a:gdLst/>
              <a:ahLst/>
              <a:cxnLst/>
              <a:rect l="l" t="t" r="r" b="b"/>
              <a:pathLst>
                <a:path w="34089" h="33974" extrusionOk="0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794;p43">
              <a:extLst>
                <a:ext uri="{FF2B5EF4-FFF2-40B4-BE49-F238E27FC236}">
                  <a16:creationId xmlns:a16="http://schemas.microsoft.com/office/drawing/2014/main" id="{936AE0C7-E702-582E-9834-A3E9DE9F79CC}"/>
                </a:ext>
              </a:extLst>
            </p:cNvPr>
            <p:cNvSpPr/>
            <p:nvPr/>
          </p:nvSpPr>
          <p:spPr>
            <a:xfrm>
              <a:off x="7295042" y="4024410"/>
              <a:ext cx="394482" cy="393082"/>
            </a:xfrm>
            <a:custGeom>
              <a:avLst/>
              <a:gdLst/>
              <a:ahLst/>
              <a:cxnLst/>
              <a:rect l="l" t="t" r="r" b="b"/>
              <a:pathLst>
                <a:path w="34286" h="34168" extrusionOk="0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795;p43">
              <a:extLst>
                <a:ext uri="{FF2B5EF4-FFF2-40B4-BE49-F238E27FC236}">
                  <a16:creationId xmlns:a16="http://schemas.microsoft.com/office/drawing/2014/main" id="{19CC825D-7019-4BCE-18E4-9EB7963B3280}"/>
                </a:ext>
              </a:extLst>
            </p:cNvPr>
            <p:cNvSpPr/>
            <p:nvPr/>
          </p:nvSpPr>
          <p:spPr>
            <a:xfrm>
              <a:off x="7097363" y="3826728"/>
              <a:ext cx="392180" cy="390828"/>
            </a:xfrm>
            <a:custGeom>
              <a:avLst/>
              <a:gdLst/>
              <a:ahLst/>
              <a:cxnLst/>
              <a:rect l="l" t="t" r="r" b="b"/>
              <a:pathLst>
                <a:path w="34086" h="33972" extrusionOk="0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796;p43">
              <a:extLst>
                <a:ext uri="{FF2B5EF4-FFF2-40B4-BE49-F238E27FC236}">
                  <a16:creationId xmlns:a16="http://schemas.microsoft.com/office/drawing/2014/main" id="{AD11B822-8AE4-F5AD-81BE-EC0F3920B893}"/>
                </a:ext>
              </a:extLst>
            </p:cNvPr>
            <p:cNvSpPr/>
            <p:nvPr/>
          </p:nvSpPr>
          <p:spPr>
            <a:xfrm flipH="1">
              <a:off x="6504300" y="4024681"/>
              <a:ext cx="392215" cy="390851"/>
            </a:xfrm>
            <a:custGeom>
              <a:avLst/>
              <a:gdLst/>
              <a:ahLst/>
              <a:cxnLst/>
              <a:rect l="l" t="t" r="r" b="b"/>
              <a:pathLst>
                <a:path w="34089" h="33974" extrusionOk="0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797;p43">
              <a:extLst>
                <a:ext uri="{FF2B5EF4-FFF2-40B4-BE49-F238E27FC236}">
                  <a16:creationId xmlns:a16="http://schemas.microsoft.com/office/drawing/2014/main" id="{4805B605-6985-030D-BE60-318AB7D611F8}"/>
                </a:ext>
              </a:extLst>
            </p:cNvPr>
            <p:cNvSpPr/>
            <p:nvPr/>
          </p:nvSpPr>
          <p:spPr>
            <a:xfrm>
              <a:off x="5909875" y="3826305"/>
              <a:ext cx="392227" cy="390828"/>
            </a:xfrm>
            <a:custGeom>
              <a:avLst/>
              <a:gdLst/>
              <a:ahLst/>
              <a:cxnLst/>
              <a:rect l="l" t="t" r="r" b="b"/>
              <a:pathLst>
                <a:path w="34090" h="33972" extrusionOk="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798;p43">
              <a:extLst>
                <a:ext uri="{FF2B5EF4-FFF2-40B4-BE49-F238E27FC236}">
                  <a16:creationId xmlns:a16="http://schemas.microsoft.com/office/drawing/2014/main" id="{50C58D82-DE21-4752-D648-B6538AD29D2B}"/>
                </a:ext>
              </a:extLst>
            </p:cNvPr>
            <p:cNvSpPr/>
            <p:nvPr/>
          </p:nvSpPr>
          <p:spPr>
            <a:xfrm flipH="1">
              <a:off x="6306528" y="3825872"/>
              <a:ext cx="392180" cy="390828"/>
            </a:xfrm>
            <a:custGeom>
              <a:avLst/>
              <a:gdLst/>
              <a:ahLst/>
              <a:cxnLst/>
              <a:rect l="l" t="t" r="r" b="b"/>
              <a:pathLst>
                <a:path w="34086" h="33972" extrusionOk="0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799;p43">
              <a:extLst>
                <a:ext uri="{FF2B5EF4-FFF2-40B4-BE49-F238E27FC236}">
                  <a16:creationId xmlns:a16="http://schemas.microsoft.com/office/drawing/2014/main" id="{42E1D6B0-E031-213E-2D51-A1B5D3C11884}"/>
                </a:ext>
              </a:extLst>
            </p:cNvPr>
            <p:cNvSpPr/>
            <p:nvPr/>
          </p:nvSpPr>
          <p:spPr>
            <a:xfrm flipH="1">
              <a:off x="6106547" y="4023553"/>
              <a:ext cx="394482" cy="393082"/>
            </a:xfrm>
            <a:custGeom>
              <a:avLst/>
              <a:gdLst/>
              <a:ahLst/>
              <a:cxnLst/>
              <a:rect l="l" t="t" r="r" b="b"/>
              <a:pathLst>
                <a:path w="34286" h="34168" extrusionOk="0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83128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>
            <a:spLocks noGrp="1"/>
          </p:cNvSpPr>
          <p:nvPr>
            <p:ph type="title"/>
          </p:nvPr>
        </p:nvSpPr>
        <p:spPr>
          <a:xfrm>
            <a:off x="715100" y="261746"/>
            <a:ext cx="4278600" cy="84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Setul de date</a:t>
            </a:r>
            <a:endParaRPr dirty="0"/>
          </a:p>
        </p:txBody>
      </p:sp>
      <p:sp>
        <p:nvSpPr>
          <p:cNvPr id="230" name="Google Shape;230;p32"/>
          <p:cNvSpPr txBox="1">
            <a:spLocks noGrp="1"/>
          </p:cNvSpPr>
          <p:nvPr>
            <p:ph type="body" idx="1"/>
          </p:nvPr>
        </p:nvSpPr>
        <p:spPr>
          <a:xfrm>
            <a:off x="1345650" y="1544775"/>
            <a:ext cx="4278600" cy="28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o-RO" dirty="0">
                <a:solidFill>
                  <a:schemeClr val="dk1"/>
                </a:solidFill>
                <a:latin typeface="Albert Sans"/>
                <a:sym typeface="Albert Sans"/>
              </a:rPr>
              <a:t>Setul de date Food-101.</a:t>
            </a:r>
          </a:p>
          <a:p>
            <a:endParaRPr lang="ro-RO" dirty="0">
              <a:solidFill>
                <a:schemeClr val="dk1"/>
              </a:solidFill>
              <a:latin typeface="Albert Sans"/>
              <a:sym typeface="Albert Sans"/>
            </a:endParaRPr>
          </a:p>
          <a:p>
            <a:r>
              <a:rPr lang="ro-RO" dirty="0">
                <a:solidFill>
                  <a:schemeClr val="dk1"/>
                </a:solidFill>
                <a:latin typeface="Albert Sans"/>
                <a:sym typeface="Albert Sans"/>
              </a:rPr>
              <a:t>Preprocesare, normalizare.</a:t>
            </a:r>
          </a:p>
          <a:p>
            <a:endParaRPr lang="ro-RO" dirty="0">
              <a:solidFill>
                <a:schemeClr val="dk1"/>
              </a:solidFill>
              <a:latin typeface="Albert Sans"/>
              <a:sym typeface="Albert Sans"/>
            </a:endParaRPr>
          </a:p>
          <a:p>
            <a:r>
              <a:rPr lang="ro-RO" dirty="0">
                <a:solidFill>
                  <a:schemeClr val="dk1"/>
                </a:solidFill>
                <a:latin typeface="Albert Sans"/>
                <a:sym typeface="Albert Sans"/>
              </a:rPr>
              <a:t>Augmentare.</a:t>
            </a:r>
          </a:p>
          <a:p>
            <a:endParaRPr lang="ro-RO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242" name="Google Shape;24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32805" y="3800476"/>
            <a:ext cx="2225702" cy="2225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2"/>
          <p:cNvSpPr/>
          <p:nvPr/>
        </p:nvSpPr>
        <p:spPr>
          <a:xfrm rot="10800000">
            <a:off x="509700" y="4077375"/>
            <a:ext cx="1671900" cy="1671900"/>
          </a:xfrm>
          <a:prstGeom prst="ellipse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244" name="Google Shape;24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6975" y="-12"/>
            <a:ext cx="1347026" cy="269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2"/>
          <p:cNvSpPr/>
          <p:nvPr/>
        </p:nvSpPr>
        <p:spPr>
          <a:xfrm rot="10800000">
            <a:off x="7343223" y="1694975"/>
            <a:ext cx="1003200" cy="1003200"/>
          </a:xfrm>
          <a:prstGeom prst="ellipse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246" name="Google Shape;24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-157451" y="3164851"/>
            <a:ext cx="1322045" cy="1322042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2"/>
          <p:cNvSpPr/>
          <p:nvPr/>
        </p:nvSpPr>
        <p:spPr>
          <a:xfrm rot="10800000">
            <a:off x="342800" y="3164850"/>
            <a:ext cx="372300" cy="372300"/>
          </a:xfrm>
          <a:prstGeom prst="ellipse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248" name="Google Shape;24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69673" y="-12"/>
            <a:ext cx="1654175" cy="82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2"/>
          <p:cNvSpPr/>
          <p:nvPr/>
        </p:nvSpPr>
        <p:spPr>
          <a:xfrm rot="10800000">
            <a:off x="8534400" y="1218137"/>
            <a:ext cx="261900" cy="261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50" name="Google Shape;250;p32"/>
          <p:cNvSpPr/>
          <p:nvPr/>
        </p:nvSpPr>
        <p:spPr>
          <a:xfrm rot="10800000">
            <a:off x="128855" y="2698163"/>
            <a:ext cx="207900" cy="207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251" name="Google Shape;251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6799700" y="398388"/>
            <a:ext cx="543525" cy="54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6CC850-6729-13F4-9492-2B4B06BFBE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0148" y="3368440"/>
            <a:ext cx="5544152" cy="138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00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771300" cy="11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Arhitectura modelului</a:t>
            </a:r>
            <a:endParaRPr dirty="0"/>
          </a:p>
        </p:txBody>
      </p:sp>
      <p:sp>
        <p:nvSpPr>
          <p:cNvPr id="123" name="Google Shape;123;p23"/>
          <p:cNvSpPr txBox="1">
            <a:spLocks noGrp="1"/>
          </p:cNvSpPr>
          <p:nvPr>
            <p:ph type="body" idx="1"/>
          </p:nvPr>
        </p:nvSpPr>
        <p:spPr>
          <a:xfrm>
            <a:off x="578623" y="1551580"/>
            <a:ext cx="4278600" cy="28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o-RO" dirty="0"/>
              <a:t>Încercări cu diverse rețele neurale adânci.</a:t>
            </a:r>
          </a:p>
          <a:p>
            <a:endParaRPr lang="ro-RO" dirty="0"/>
          </a:p>
          <a:p>
            <a:r>
              <a:rPr lang="ro-RO" dirty="0"/>
              <a:t>Rețe</a:t>
            </a:r>
            <a:r>
              <a:rPr lang="en-US" dirty="0"/>
              <a:t>le</a:t>
            </a:r>
            <a:r>
              <a:rPr lang="ro-RO" dirty="0"/>
              <a:t> rezidual</a:t>
            </a:r>
            <a:r>
              <a:rPr lang="en-US" dirty="0"/>
              <a:t>e</a:t>
            </a:r>
            <a:r>
              <a:rPr lang="ro-RO" dirty="0"/>
              <a:t>.</a:t>
            </a:r>
          </a:p>
          <a:p>
            <a:endParaRPr lang="ro-RO" dirty="0"/>
          </a:p>
          <a:p>
            <a:r>
              <a:rPr lang="ro-RO" dirty="0"/>
              <a:t>ResNet-18.</a:t>
            </a:r>
          </a:p>
          <a:p>
            <a:endParaRPr lang="ro-RO" dirty="0"/>
          </a:p>
          <a:p>
            <a:r>
              <a:rPr lang="ro-RO" dirty="0"/>
              <a:t>ResNet-50.</a:t>
            </a:r>
            <a:endParaRPr lang="en-US" dirty="0"/>
          </a:p>
          <a:p>
            <a:pPr marL="285750" indent="-285750"/>
            <a:endParaRPr lang="en-GB" dirty="0"/>
          </a:p>
          <a:p>
            <a:pPr marL="0" indent="0">
              <a:buNone/>
            </a:pPr>
            <a:endParaRPr lang="ro-R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8189478" y="4296100"/>
            <a:ext cx="2182820" cy="109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3593" y="4249787"/>
            <a:ext cx="751825" cy="71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Conexiune Skip">
            <a:extLst>
              <a:ext uri="{FF2B5EF4-FFF2-40B4-BE49-F238E27FC236}">
                <a16:creationId xmlns:a16="http://schemas.microsoft.com/office/drawing/2014/main" id="{92CB6A3C-8554-445D-EA6E-3B376D3950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89"/>
          <a:stretch/>
        </p:blipFill>
        <p:spPr>
          <a:xfrm>
            <a:off x="4118865" y="2078087"/>
            <a:ext cx="2487848" cy="2171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A8D4927F-9D30-A290-2F03-AD5B57CE0DB7}"/>
              </a:ext>
            </a:extLst>
          </p:cNvPr>
          <p:cNvSpPr txBox="1"/>
          <p:nvPr/>
        </p:nvSpPr>
        <p:spPr>
          <a:xfrm>
            <a:off x="4118865" y="4446880"/>
            <a:ext cx="2451154" cy="290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algn="ctr">
              <a:lnSpc>
                <a:spcPct val="115000"/>
              </a:lnSpc>
              <a:buClr>
                <a:schemeClr val="dk1"/>
              </a:buClr>
              <a:buSzPts val="1400"/>
            </a:pPr>
            <a:r>
              <a:rPr lang="ro-RO" sz="1200" dirty="0">
                <a:solidFill>
                  <a:schemeClr val="dk1"/>
                </a:solidFill>
                <a:latin typeface="Albert Sans"/>
                <a:sym typeface="Albert Sans"/>
              </a:rPr>
              <a:t>Conexiune „skip”</a:t>
            </a:r>
            <a:endParaRPr lang="en-GB" sz="1200" dirty="0">
              <a:solidFill>
                <a:schemeClr val="dk1"/>
              </a:solidFill>
              <a:latin typeface="Albert Sans"/>
              <a:sym typeface="Albert Sans"/>
            </a:endParaRPr>
          </a:p>
        </p:txBody>
      </p:sp>
      <p:grpSp>
        <p:nvGrpSpPr>
          <p:cNvPr id="94" name="Google Shape;6164;p49">
            <a:extLst>
              <a:ext uri="{FF2B5EF4-FFF2-40B4-BE49-F238E27FC236}">
                <a16:creationId xmlns:a16="http://schemas.microsoft.com/office/drawing/2014/main" id="{A460EF33-9CA9-9CE5-FAEA-12EA060BF1A0}"/>
              </a:ext>
            </a:extLst>
          </p:cNvPr>
          <p:cNvGrpSpPr/>
          <p:nvPr/>
        </p:nvGrpSpPr>
        <p:grpSpPr>
          <a:xfrm>
            <a:off x="7913475" y="561464"/>
            <a:ext cx="276003" cy="357300"/>
            <a:chOff x="-50469125" y="3183175"/>
            <a:chExt cx="233150" cy="301825"/>
          </a:xfrm>
          <a:solidFill>
            <a:schemeClr val="tx2"/>
          </a:solidFill>
        </p:grpSpPr>
        <p:sp>
          <p:nvSpPr>
            <p:cNvPr id="95" name="Google Shape;6165;p49">
              <a:extLst>
                <a:ext uri="{FF2B5EF4-FFF2-40B4-BE49-F238E27FC236}">
                  <a16:creationId xmlns:a16="http://schemas.microsoft.com/office/drawing/2014/main" id="{9745090B-4A12-4EE8-496B-DA473C2B4DA3}"/>
                </a:ext>
              </a:extLst>
            </p:cNvPr>
            <p:cNvSpPr/>
            <p:nvPr/>
          </p:nvSpPr>
          <p:spPr>
            <a:xfrm>
              <a:off x="-50388775" y="32272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1072"/>
                  </a:moveTo>
                  <a:cubicBezTo>
                    <a:pt x="1638" y="1072"/>
                    <a:pt x="1796" y="1229"/>
                    <a:pt x="1796" y="1418"/>
                  </a:cubicBezTo>
                  <a:cubicBezTo>
                    <a:pt x="1796" y="1607"/>
                    <a:pt x="1638" y="1765"/>
                    <a:pt x="1418" y="1765"/>
                  </a:cubicBezTo>
                  <a:cubicBezTo>
                    <a:pt x="1229" y="1765"/>
                    <a:pt x="1071" y="1607"/>
                    <a:pt x="1071" y="1418"/>
                  </a:cubicBezTo>
                  <a:cubicBezTo>
                    <a:pt x="1071" y="1229"/>
                    <a:pt x="1229" y="1072"/>
                    <a:pt x="1418" y="1072"/>
                  </a:cubicBezTo>
                  <a:close/>
                  <a:moveTo>
                    <a:pt x="1418" y="1"/>
                  </a:moveTo>
                  <a:cubicBezTo>
                    <a:pt x="630" y="1"/>
                    <a:pt x="0" y="631"/>
                    <a:pt x="0" y="1418"/>
                  </a:cubicBezTo>
                  <a:cubicBezTo>
                    <a:pt x="0" y="2206"/>
                    <a:pt x="630" y="2836"/>
                    <a:pt x="1418" y="2836"/>
                  </a:cubicBezTo>
                  <a:cubicBezTo>
                    <a:pt x="2206" y="2836"/>
                    <a:pt x="2836" y="2206"/>
                    <a:pt x="2836" y="1418"/>
                  </a:cubicBez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6166;p49">
              <a:extLst>
                <a:ext uri="{FF2B5EF4-FFF2-40B4-BE49-F238E27FC236}">
                  <a16:creationId xmlns:a16="http://schemas.microsoft.com/office/drawing/2014/main" id="{1254D1A3-6BF0-67C2-9731-C6C6814F7547}"/>
                </a:ext>
              </a:extLst>
            </p:cNvPr>
            <p:cNvSpPr/>
            <p:nvPr/>
          </p:nvSpPr>
          <p:spPr>
            <a:xfrm>
              <a:off x="-50469125" y="3290275"/>
              <a:ext cx="233150" cy="194725"/>
            </a:xfrm>
            <a:custGeom>
              <a:avLst/>
              <a:gdLst/>
              <a:ahLst/>
              <a:cxnLst/>
              <a:rect l="l" t="t" r="r" b="b"/>
              <a:pathLst>
                <a:path w="9326" h="7789" extrusionOk="0">
                  <a:moveTo>
                    <a:pt x="4663" y="1072"/>
                  </a:moveTo>
                  <a:lnTo>
                    <a:pt x="6018" y="3907"/>
                  </a:lnTo>
                  <a:cubicBezTo>
                    <a:pt x="5672" y="4034"/>
                    <a:pt x="5356" y="4097"/>
                    <a:pt x="5010" y="4128"/>
                  </a:cubicBezTo>
                  <a:lnTo>
                    <a:pt x="5010" y="3813"/>
                  </a:lnTo>
                  <a:cubicBezTo>
                    <a:pt x="5010" y="3624"/>
                    <a:pt x="4852" y="3466"/>
                    <a:pt x="4663" y="3466"/>
                  </a:cubicBezTo>
                  <a:cubicBezTo>
                    <a:pt x="4443" y="3466"/>
                    <a:pt x="4285" y="3624"/>
                    <a:pt x="4285" y="3813"/>
                  </a:cubicBezTo>
                  <a:lnTo>
                    <a:pt x="4285" y="4128"/>
                  </a:lnTo>
                  <a:cubicBezTo>
                    <a:pt x="3939" y="4097"/>
                    <a:pt x="3592" y="4034"/>
                    <a:pt x="3277" y="3907"/>
                  </a:cubicBezTo>
                  <a:lnTo>
                    <a:pt x="4663" y="1072"/>
                  </a:lnTo>
                  <a:close/>
                  <a:moveTo>
                    <a:pt x="2836" y="1"/>
                  </a:moveTo>
                  <a:lnTo>
                    <a:pt x="1576" y="2647"/>
                  </a:lnTo>
                  <a:cubicBezTo>
                    <a:pt x="1387" y="2395"/>
                    <a:pt x="1229" y="2143"/>
                    <a:pt x="1103" y="1860"/>
                  </a:cubicBezTo>
                  <a:cubicBezTo>
                    <a:pt x="1034" y="1721"/>
                    <a:pt x="914" y="1634"/>
                    <a:pt x="781" y="1634"/>
                  </a:cubicBezTo>
                  <a:cubicBezTo>
                    <a:pt x="732" y="1634"/>
                    <a:pt x="681" y="1645"/>
                    <a:pt x="631" y="1671"/>
                  </a:cubicBezTo>
                  <a:cubicBezTo>
                    <a:pt x="442" y="1734"/>
                    <a:pt x="347" y="1923"/>
                    <a:pt x="442" y="2143"/>
                  </a:cubicBezTo>
                  <a:cubicBezTo>
                    <a:pt x="631" y="2553"/>
                    <a:pt x="914" y="2994"/>
                    <a:pt x="1229" y="3340"/>
                  </a:cubicBezTo>
                  <a:lnTo>
                    <a:pt x="158" y="5546"/>
                  </a:lnTo>
                  <a:cubicBezTo>
                    <a:pt x="1" y="5955"/>
                    <a:pt x="64" y="6396"/>
                    <a:pt x="347" y="6711"/>
                  </a:cubicBezTo>
                  <a:lnTo>
                    <a:pt x="127" y="7247"/>
                  </a:lnTo>
                  <a:cubicBezTo>
                    <a:pt x="32" y="7405"/>
                    <a:pt x="127" y="7657"/>
                    <a:pt x="284" y="7720"/>
                  </a:cubicBezTo>
                  <a:cubicBezTo>
                    <a:pt x="328" y="7746"/>
                    <a:pt x="376" y="7757"/>
                    <a:pt x="425" y="7757"/>
                  </a:cubicBezTo>
                  <a:cubicBezTo>
                    <a:pt x="554" y="7757"/>
                    <a:pt x="688" y="7676"/>
                    <a:pt x="757" y="7562"/>
                  </a:cubicBezTo>
                  <a:lnTo>
                    <a:pt x="977" y="7026"/>
                  </a:lnTo>
                  <a:cubicBezTo>
                    <a:pt x="1025" y="7032"/>
                    <a:pt x="1072" y="7035"/>
                    <a:pt x="1118" y="7035"/>
                  </a:cubicBezTo>
                  <a:cubicBezTo>
                    <a:pt x="1562" y="7035"/>
                    <a:pt x="1937" y="6770"/>
                    <a:pt x="2080" y="6428"/>
                  </a:cubicBezTo>
                  <a:lnTo>
                    <a:pt x="2962" y="4601"/>
                  </a:lnTo>
                  <a:cubicBezTo>
                    <a:pt x="3372" y="4758"/>
                    <a:pt x="3813" y="4884"/>
                    <a:pt x="4285" y="4916"/>
                  </a:cubicBezTo>
                  <a:lnTo>
                    <a:pt x="4285" y="5294"/>
                  </a:lnTo>
                  <a:cubicBezTo>
                    <a:pt x="4285" y="5483"/>
                    <a:pt x="4443" y="5640"/>
                    <a:pt x="4632" y="5640"/>
                  </a:cubicBezTo>
                  <a:cubicBezTo>
                    <a:pt x="4852" y="5640"/>
                    <a:pt x="5010" y="5483"/>
                    <a:pt x="5010" y="5294"/>
                  </a:cubicBezTo>
                  <a:lnTo>
                    <a:pt x="5010" y="4916"/>
                  </a:lnTo>
                  <a:cubicBezTo>
                    <a:pt x="5483" y="4884"/>
                    <a:pt x="5892" y="4821"/>
                    <a:pt x="6333" y="4601"/>
                  </a:cubicBezTo>
                  <a:lnTo>
                    <a:pt x="7215" y="6428"/>
                  </a:lnTo>
                  <a:cubicBezTo>
                    <a:pt x="7365" y="6787"/>
                    <a:pt x="7741" y="7060"/>
                    <a:pt x="8237" y="7060"/>
                  </a:cubicBezTo>
                  <a:cubicBezTo>
                    <a:pt x="8264" y="7060"/>
                    <a:pt x="8291" y="7060"/>
                    <a:pt x="8318" y="7058"/>
                  </a:cubicBezTo>
                  <a:lnTo>
                    <a:pt x="8538" y="7594"/>
                  </a:lnTo>
                  <a:cubicBezTo>
                    <a:pt x="8607" y="7708"/>
                    <a:pt x="8742" y="7789"/>
                    <a:pt x="8871" y="7789"/>
                  </a:cubicBezTo>
                  <a:cubicBezTo>
                    <a:pt x="8920" y="7789"/>
                    <a:pt x="8968" y="7777"/>
                    <a:pt x="9011" y="7751"/>
                  </a:cubicBezTo>
                  <a:cubicBezTo>
                    <a:pt x="9169" y="7562"/>
                    <a:pt x="9263" y="7373"/>
                    <a:pt x="9169" y="7215"/>
                  </a:cubicBezTo>
                  <a:lnTo>
                    <a:pt x="8948" y="6648"/>
                  </a:lnTo>
                  <a:cubicBezTo>
                    <a:pt x="9200" y="6333"/>
                    <a:pt x="9326" y="5924"/>
                    <a:pt x="9137" y="5514"/>
                  </a:cubicBezTo>
                  <a:lnTo>
                    <a:pt x="8066" y="3340"/>
                  </a:lnTo>
                  <a:cubicBezTo>
                    <a:pt x="8381" y="2994"/>
                    <a:pt x="8665" y="2553"/>
                    <a:pt x="8854" y="2143"/>
                  </a:cubicBezTo>
                  <a:cubicBezTo>
                    <a:pt x="8948" y="1923"/>
                    <a:pt x="8854" y="1734"/>
                    <a:pt x="8665" y="1671"/>
                  </a:cubicBezTo>
                  <a:cubicBezTo>
                    <a:pt x="8614" y="1645"/>
                    <a:pt x="8561" y="1634"/>
                    <a:pt x="8509" y="1634"/>
                  </a:cubicBezTo>
                  <a:cubicBezTo>
                    <a:pt x="8369" y="1634"/>
                    <a:pt x="8238" y="1721"/>
                    <a:pt x="8192" y="1860"/>
                  </a:cubicBezTo>
                  <a:cubicBezTo>
                    <a:pt x="8066" y="2143"/>
                    <a:pt x="7908" y="2395"/>
                    <a:pt x="7719" y="2647"/>
                  </a:cubicBezTo>
                  <a:lnTo>
                    <a:pt x="6459" y="1"/>
                  </a:lnTo>
                  <a:cubicBezTo>
                    <a:pt x="6113" y="631"/>
                    <a:pt x="5420" y="1041"/>
                    <a:pt x="4632" y="1041"/>
                  </a:cubicBezTo>
                  <a:cubicBezTo>
                    <a:pt x="3844" y="1041"/>
                    <a:pt x="3183" y="599"/>
                    <a:pt x="28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6167;p49">
              <a:extLst>
                <a:ext uri="{FF2B5EF4-FFF2-40B4-BE49-F238E27FC236}">
                  <a16:creationId xmlns:a16="http://schemas.microsoft.com/office/drawing/2014/main" id="{3A1563E7-7A04-45C6-1DD6-15C2EF370C9B}"/>
                </a:ext>
              </a:extLst>
            </p:cNvPr>
            <p:cNvSpPr/>
            <p:nvPr/>
          </p:nvSpPr>
          <p:spPr>
            <a:xfrm>
              <a:off x="-50379325" y="3183175"/>
              <a:ext cx="52775" cy="34675"/>
            </a:xfrm>
            <a:custGeom>
              <a:avLst/>
              <a:gdLst/>
              <a:ahLst/>
              <a:cxnLst/>
              <a:rect l="l" t="t" r="r" b="b"/>
              <a:pathLst>
                <a:path w="2111" h="1387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1386"/>
                  </a:lnTo>
                  <a:cubicBezTo>
                    <a:pt x="315" y="1166"/>
                    <a:pt x="662" y="1103"/>
                    <a:pt x="1071" y="1103"/>
                  </a:cubicBezTo>
                  <a:cubicBezTo>
                    <a:pt x="1449" y="1103"/>
                    <a:pt x="1796" y="1166"/>
                    <a:pt x="2111" y="1386"/>
                  </a:cubicBezTo>
                  <a:lnTo>
                    <a:pt x="2111" y="1071"/>
                  </a:lnTo>
                  <a:cubicBezTo>
                    <a:pt x="2111" y="473"/>
                    <a:pt x="1638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37127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961414" y="710106"/>
            <a:ext cx="77139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C</a:t>
            </a:r>
            <a:r>
              <a:rPr lang="en-GB" dirty="0" err="1"/>
              <a:t>onfigurații</a:t>
            </a:r>
            <a:r>
              <a:rPr lang="en-GB" dirty="0"/>
              <a:t> (fine-tuning)</a:t>
            </a:r>
            <a:endParaRPr dirty="0"/>
          </a:p>
        </p:txBody>
      </p:sp>
      <p:sp>
        <p:nvSpPr>
          <p:cNvPr id="135" name="Google Shape;135;p24"/>
          <p:cNvSpPr txBox="1">
            <a:spLocks noGrp="1"/>
          </p:cNvSpPr>
          <p:nvPr>
            <p:ph type="body" idx="4294967295"/>
          </p:nvPr>
        </p:nvSpPr>
        <p:spPr>
          <a:xfrm>
            <a:off x="715050" y="1801500"/>
            <a:ext cx="7093316" cy="2670522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o-RO" dirty="0"/>
              <a:t>Baza (feature extractorul) este reprezentată de ResNet-50 cu greutăți preantrenate.</a:t>
            </a:r>
          </a:p>
          <a:p>
            <a:endParaRPr lang="en-US" dirty="0"/>
          </a:p>
          <a:p>
            <a:r>
              <a:rPr lang="en-US" dirty="0" err="1"/>
              <a:t>Ultimul</a:t>
            </a:r>
            <a:r>
              <a:rPr lang="en-US" dirty="0"/>
              <a:t> </a:t>
            </a:r>
            <a:r>
              <a:rPr lang="en-US" dirty="0" err="1"/>
              <a:t>strat</a:t>
            </a:r>
            <a:r>
              <a:rPr lang="ro-RO" dirty="0"/>
              <a:t> fully connected are </a:t>
            </a:r>
            <a:r>
              <a:rPr lang="en-US" dirty="0"/>
              <a:t>101 </a:t>
            </a:r>
            <a:r>
              <a:rPr lang="ro-RO" dirty="0"/>
              <a:t>neuroni ca </a:t>
            </a:r>
            <a:r>
              <a:rPr lang="en-US" dirty="0"/>
              <a:t>output</a:t>
            </a:r>
            <a:r>
              <a:rPr lang="ro-RO" dirty="0"/>
              <a:t>.</a:t>
            </a:r>
          </a:p>
          <a:p>
            <a:endParaRPr lang="ro-RO" dirty="0"/>
          </a:p>
          <a:p>
            <a:r>
              <a:rPr lang="en-US" dirty="0" err="1"/>
              <a:t>Combina</a:t>
            </a:r>
            <a:r>
              <a:rPr lang="ro-RO" dirty="0"/>
              <a:t>ții</a:t>
            </a:r>
            <a:r>
              <a:rPr lang="en-US" dirty="0"/>
              <a:t> de </a:t>
            </a:r>
            <a:r>
              <a:rPr lang="en-US" dirty="0" err="1"/>
              <a:t>straturi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g</a:t>
            </a:r>
            <a:r>
              <a:rPr lang="ro-RO" dirty="0"/>
              <a:t>ă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clasificatorul</a:t>
            </a:r>
            <a:r>
              <a:rPr lang="en-US" dirty="0"/>
              <a:t> </a:t>
            </a:r>
            <a:r>
              <a:rPr lang="ro-RO" dirty="0"/>
              <a:t>care oferă cea mai mare acuratețe</a:t>
            </a:r>
            <a:r>
              <a:rPr lang="en-US" dirty="0"/>
              <a:t>.</a:t>
            </a:r>
            <a:endParaRPr lang="ro-RO" dirty="0"/>
          </a:p>
          <a:p>
            <a:endParaRPr lang="en-US" dirty="0"/>
          </a:p>
          <a:p>
            <a:r>
              <a:rPr lang="ro-RO" dirty="0"/>
              <a:t>Tehnica de cross validare pentru a găsi parametrii ideali ai optimizatorilor (SGD, Adam, AdamW).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lbert Sans"/>
              <a:ea typeface="Albert Sans"/>
              <a:cs typeface="Albert Sans"/>
              <a:sym typeface="Albert Sans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DDF10EB-9BDE-33BE-1ED3-B0F90A0A76C7}"/>
              </a:ext>
            </a:extLst>
          </p:cNvPr>
          <p:cNvGrpSpPr/>
          <p:nvPr/>
        </p:nvGrpSpPr>
        <p:grpSpPr>
          <a:xfrm>
            <a:off x="7859138" y="771240"/>
            <a:ext cx="634656" cy="699982"/>
            <a:chOff x="7859138" y="771240"/>
            <a:chExt cx="634656" cy="699982"/>
          </a:xfrm>
        </p:grpSpPr>
        <p:sp>
          <p:nvSpPr>
            <p:cNvPr id="3" name="Google Shape;3482;p43">
              <a:extLst>
                <a:ext uri="{FF2B5EF4-FFF2-40B4-BE49-F238E27FC236}">
                  <a16:creationId xmlns:a16="http://schemas.microsoft.com/office/drawing/2014/main" id="{E177FD54-8FE9-5500-F042-FBD5536FA56C}"/>
                </a:ext>
              </a:extLst>
            </p:cNvPr>
            <p:cNvSpPr/>
            <p:nvPr/>
          </p:nvSpPr>
          <p:spPr>
            <a:xfrm>
              <a:off x="8163561" y="893448"/>
              <a:ext cx="289649" cy="287285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483;p43">
              <a:extLst>
                <a:ext uri="{FF2B5EF4-FFF2-40B4-BE49-F238E27FC236}">
                  <a16:creationId xmlns:a16="http://schemas.microsoft.com/office/drawing/2014/main" id="{7EEDC03E-C0F9-916F-4A80-AB97F256C8B8}"/>
                </a:ext>
              </a:extLst>
            </p:cNvPr>
            <p:cNvSpPr/>
            <p:nvPr/>
          </p:nvSpPr>
          <p:spPr>
            <a:xfrm>
              <a:off x="8171801" y="1185551"/>
              <a:ext cx="273147" cy="273124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484;p43">
              <a:extLst>
                <a:ext uri="{FF2B5EF4-FFF2-40B4-BE49-F238E27FC236}">
                  <a16:creationId xmlns:a16="http://schemas.microsoft.com/office/drawing/2014/main" id="{1A06EC37-67AB-6773-1ECF-25AEE436DDD6}"/>
                </a:ext>
              </a:extLst>
            </p:cNvPr>
            <p:cNvSpPr/>
            <p:nvPr/>
          </p:nvSpPr>
          <p:spPr>
            <a:xfrm>
              <a:off x="7898870" y="1066582"/>
              <a:ext cx="291728" cy="289489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485;p43">
              <a:extLst>
                <a:ext uri="{FF2B5EF4-FFF2-40B4-BE49-F238E27FC236}">
                  <a16:creationId xmlns:a16="http://schemas.microsoft.com/office/drawing/2014/main" id="{B636363F-1778-1A3F-CFF3-2BA86B3121BA}"/>
                </a:ext>
              </a:extLst>
            </p:cNvPr>
            <p:cNvSpPr/>
            <p:nvPr/>
          </p:nvSpPr>
          <p:spPr>
            <a:xfrm>
              <a:off x="7922293" y="797493"/>
              <a:ext cx="260293" cy="260270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486;p43">
              <a:extLst>
                <a:ext uri="{FF2B5EF4-FFF2-40B4-BE49-F238E27FC236}">
                  <a16:creationId xmlns:a16="http://schemas.microsoft.com/office/drawing/2014/main" id="{72649E31-B6A9-C412-AF51-2AA60FB102BF}"/>
                </a:ext>
              </a:extLst>
            </p:cNvPr>
            <p:cNvSpPr/>
            <p:nvPr/>
          </p:nvSpPr>
          <p:spPr>
            <a:xfrm>
              <a:off x="8074766" y="774547"/>
              <a:ext cx="46051" cy="22957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487;p43">
              <a:extLst>
                <a:ext uri="{FF2B5EF4-FFF2-40B4-BE49-F238E27FC236}">
                  <a16:creationId xmlns:a16="http://schemas.microsoft.com/office/drawing/2014/main" id="{DE752914-D78F-132D-C750-09DAA395E3E1}"/>
                </a:ext>
              </a:extLst>
            </p:cNvPr>
            <p:cNvSpPr/>
            <p:nvPr/>
          </p:nvSpPr>
          <p:spPr>
            <a:xfrm>
              <a:off x="8042512" y="771240"/>
              <a:ext cx="28685" cy="7137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88;p43">
              <a:extLst>
                <a:ext uri="{FF2B5EF4-FFF2-40B4-BE49-F238E27FC236}">
                  <a16:creationId xmlns:a16="http://schemas.microsoft.com/office/drawing/2014/main" id="{C33409D4-8390-DA85-00AE-F6F5EAB22D2E}"/>
                </a:ext>
              </a:extLst>
            </p:cNvPr>
            <p:cNvSpPr/>
            <p:nvPr/>
          </p:nvSpPr>
          <p:spPr>
            <a:xfrm>
              <a:off x="7992836" y="780264"/>
              <a:ext cx="18002" cy="11820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89;p43">
              <a:extLst>
                <a:ext uri="{FF2B5EF4-FFF2-40B4-BE49-F238E27FC236}">
                  <a16:creationId xmlns:a16="http://schemas.microsoft.com/office/drawing/2014/main" id="{57660AD7-CC6C-8688-6440-1F7B8C22B123}"/>
                </a:ext>
              </a:extLst>
            </p:cNvPr>
            <p:cNvSpPr/>
            <p:nvPr/>
          </p:nvSpPr>
          <p:spPr>
            <a:xfrm>
              <a:off x="8013782" y="772479"/>
              <a:ext cx="24742" cy="10183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490;p43">
              <a:extLst>
                <a:ext uri="{FF2B5EF4-FFF2-40B4-BE49-F238E27FC236}">
                  <a16:creationId xmlns:a16="http://schemas.microsoft.com/office/drawing/2014/main" id="{0325122C-A8FC-E089-A507-FFB72FE0C91D}"/>
                </a:ext>
              </a:extLst>
            </p:cNvPr>
            <p:cNvSpPr/>
            <p:nvPr/>
          </p:nvSpPr>
          <p:spPr>
            <a:xfrm>
              <a:off x="8331047" y="862785"/>
              <a:ext cx="46051" cy="22946"/>
            </a:xfrm>
            <a:custGeom>
              <a:avLst/>
              <a:gdLst/>
              <a:ahLst/>
              <a:cxnLst/>
              <a:rect l="l" t="t" r="r" b="b"/>
              <a:pathLst>
                <a:path w="4052" h="2019" extrusionOk="0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491;p43">
              <a:extLst>
                <a:ext uri="{FF2B5EF4-FFF2-40B4-BE49-F238E27FC236}">
                  <a16:creationId xmlns:a16="http://schemas.microsoft.com/office/drawing/2014/main" id="{092E2C8A-DC4A-9998-F1C3-0033C5EB5913}"/>
                </a:ext>
              </a:extLst>
            </p:cNvPr>
            <p:cNvSpPr/>
            <p:nvPr/>
          </p:nvSpPr>
          <p:spPr>
            <a:xfrm>
              <a:off x="8298782" y="859489"/>
              <a:ext cx="28685" cy="7114"/>
            </a:xfrm>
            <a:custGeom>
              <a:avLst/>
              <a:gdLst/>
              <a:ahLst/>
              <a:cxnLst/>
              <a:rect l="l" t="t" r="r" b="b"/>
              <a:pathLst>
                <a:path w="2524" h="626" extrusionOk="0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92;p43">
              <a:extLst>
                <a:ext uri="{FF2B5EF4-FFF2-40B4-BE49-F238E27FC236}">
                  <a16:creationId xmlns:a16="http://schemas.microsoft.com/office/drawing/2014/main" id="{35AD1389-5972-0ACC-B8BF-822C44278949}"/>
                </a:ext>
              </a:extLst>
            </p:cNvPr>
            <p:cNvSpPr/>
            <p:nvPr/>
          </p:nvSpPr>
          <p:spPr>
            <a:xfrm>
              <a:off x="8249094" y="868502"/>
              <a:ext cx="18014" cy="11831"/>
            </a:xfrm>
            <a:custGeom>
              <a:avLst/>
              <a:gdLst/>
              <a:ahLst/>
              <a:cxnLst/>
              <a:rect l="l" t="t" r="r" b="b"/>
              <a:pathLst>
                <a:path w="1585" h="1041" extrusionOk="0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493;p43">
              <a:extLst>
                <a:ext uri="{FF2B5EF4-FFF2-40B4-BE49-F238E27FC236}">
                  <a16:creationId xmlns:a16="http://schemas.microsoft.com/office/drawing/2014/main" id="{05D12D19-C4E7-D4EC-F025-EEAFCC0E8F62}"/>
                </a:ext>
              </a:extLst>
            </p:cNvPr>
            <p:cNvSpPr/>
            <p:nvPr/>
          </p:nvSpPr>
          <p:spPr>
            <a:xfrm>
              <a:off x="8270063" y="860705"/>
              <a:ext cx="24742" cy="10183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494;p43">
              <a:extLst>
                <a:ext uri="{FF2B5EF4-FFF2-40B4-BE49-F238E27FC236}">
                  <a16:creationId xmlns:a16="http://schemas.microsoft.com/office/drawing/2014/main" id="{B4016FDE-218A-D8FC-29E6-169A50D639F7}"/>
                </a:ext>
              </a:extLst>
            </p:cNvPr>
            <p:cNvSpPr/>
            <p:nvPr/>
          </p:nvSpPr>
          <p:spPr>
            <a:xfrm>
              <a:off x="7977198" y="1370028"/>
              <a:ext cx="46040" cy="22946"/>
            </a:xfrm>
            <a:custGeom>
              <a:avLst/>
              <a:gdLst/>
              <a:ahLst/>
              <a:cxnLst/>
              <a:rect l="l" t="t" r="r" b="b"/>
              <a:pathLst>
                <a:path w="4051" h="2019" extrusionOk="0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95;p43">
              <a:extLst>
                <a:ext uri="{FF2B5EF4-FFF2-40B4-BE49-F238E27FC236}">
                  <a16:creationId xmlns:a16="http://schemas.microsoft.com/office/drawing/2014/main" id="{22C6FD6E-51A9-129A-40C1-FA2D007DEE62}"/>
                </a:ext>
              </a:extLst>
            </p:cNvPr>
            <p:cNvSpPr/>
            <p:nvPr/>
          </p:nvSpPr>
          <p:spPr>
            <a:xfrm>
              <a:off x="8026829" y="1389155"/>
              <a:ext cx="28674" cy="7126"/>
            </a:xfrm>
            <a:custGeom>
              <a:avLst/>
              <a:gdLst/>
              <a:ahLst/>
              <a:cxnLst/>
              <a:rect l="l" t="t" r="r" b="b"/>
              <a:pathLst>
                <a:path w="2523" h="627" extrusionOk="0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96;p43">
              <a:extLst>
                <a:ext uri="{FF2B5EF4-FFF2-40B4-BE49-F238E27FC236}">
                  <a16:creationId xmlns:a16="http://schemas.microsoft.com/office/drawing/2014/main" id="{7325BB45-C919-B458-985C-002B766EE174}"/>
                </a:ext>
              </a:extLst>
            </p:cNvPr>
            <p:cNvSpPr/>
            <p:nvPr/>
          </p:nvSpPr>
          <p:spPr>
            <a:xfrm>
              <a:off x="8087177" y="1375449"/>
              <a:ext cx="18014" cy="11808"/>
            </a:xfrm>
            <a:custGeom>
              <a:avLst/>
              <a:gdLst/>
              <a:ahLst/>
              <a:cxnLst/>
              <a:rect l="l" t="t" r="r" b="b"/>
              <a:pathLst>
                <a:path w="1585" h="1039" extrusionOk="0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497;p43">
              <a:extLst>
                <a:ext uri="{FF2B5EF4-FFF2-40B4-BE49-F238E27FC236}">
                  <a16:creationId xmlns:a16="http://schemas.microsoft.com/office/drawing/2014/main" id="{7DADC63B-C188-C122-FF89-91F7989915CD}"/>
                </a:ext>
              </a:extLst>
            </p:cNvPr>
            <p:cNvSpPr/>
            <p:nvPr/>
          </p:nvSpPr>
          <p:spPr>
            <a:xfrm>
              <a:off x="8059480" y="1384871"/>
              <a:ext cx="24764" cy="10183"/>
            </a:xfrm>
            <a:custGeom>
              <a:avLst/>
              <a:gdLst/>
              <a:ahLst/>
              <a:cxnLst/>
              <a:rect l="l" t="t" r="r" b="b"/>
              <a:pathLst>
                <a:path w="2179" h="896" extrusionOk="0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498;p43">
              <a:extLst>
                <a:ext uri="{FF2B5EF4-FFF2-40B4-BE49-F238E27FC236}">
                  <a16:creationId xmlns:a16="http://schemas.microsoft.com/office/drawing/2014/main" id="{0B1419A1-8303-D176-7864-9793C15063FC}"/>
                </a:ext>
              </a:extLst>
            </p:cNvPr>
            <p:cNvSpPr/>
            <p:nvPr/>
          </p:nvSpPr>
          <p:spPr>
            <a:xfrm>
              <a:off x="7862150" y="1141648"/>
              <a:ext cx="23298" cy="45415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499;p43">
              <a:extLst>
                <a:ext uri="{FF2B5EF4-FFF2-40B4-BE49-F238E27FC236}">
                  <a16:creationId xmlns:a16="http://schemas.microsoft.com/office/drawing/2014/main" id="{E1E1D8EF-94C5-C6BE-8975-2FE1BF12339D}"/>
                </a:ext>
              </a:extLst>
            </p:cNvPr>
            <p:cNvSpPr/>
            <p:nvPr/>
          </p:nvSpPr>
          <p:spPr>
            <a:xfrm>
              <a:off x="7859138" y="1191166"/>
              <a:ext cx="7330" cy="28310"/>
            </a:xfrm>
            <a:custGeom>
              <a:avLst/>
              <a:gdLst/>
              <a:ahLst/>
              <a:cxnLst/>
              <a:rect l="l" t="t" r="r" b="b"/>
              <a:pathLst>
                <a:path w="645" h="2491" extrusionOk="0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500;p43">
              <a:extLst>
                <a:ext uri="{FF2B5EF4-FFF2-40B4-BE49-F238E27FC236}">
                  <a16:creationId xmlns:a16="http://schemas.microsoft.com/office/drawing/2014/main" id="{90420E4D-80C1-7DED-A507-ADCB5ECA9EF0}"/>
                </a:ext>
              </a:extLst>
            </p:cNvPr>
            <p:cNvSpPr/>
            <p:nvPr/>
          </p:nvSpPr>
          <p:spPr>
            <a:xfrm>
              <a:off x="7867809" y="1251605"/>
              <a:ext cx="12672" cy="17320"/>
            </a:xfrm>
            <a:custGeom>
              <a:avLst/>
              <a:gdLst/>
              <a:ahLst/>
              <a:cxnLst/>
              <a:rect l="l" t="t" r="r" b="b"/>
              <a:pathLst>
                <a:path w="1115" h="1524" extrusionOk="0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501;p43">
              <a:extLst>
                <a:ext uri="{FF2B5EF4-FFF2-40B4-BE49-F238E27FC236}">
                  <a16:creationId xmlns:a16="http://schemas.microsoft.com/office/drawing/2014/main" id="{B18248C5-4ACE-91DE-3C9D-69459BD3E331}"/>
                </a:ext>
              </a:extLst>
            </p:cNvPr>
            <p:cNvSpPr/>
            <p:nvPr/>
          </p:nvSpPr>
          <p:spPr>
            <a:xfrm>
              <a:off x="7860161" y="1223760"/>
              <a:ext cx="10729" cy="24185"/>
            </a:xfrm>
            <a:custGeom>
              <a:avLst/>
              <a:gdLst/>
              <a:ahLst/>
              <a:cxnLst/>
              <a:rect l="l" t="t" r="r" b="b"/>
              <a:pathLst>
                <a:path w="944" h="2128" extrusionOk="0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02;p43">
              <a:extLst>
                <a:ext uri="{FF2B5EF4-FFF2-40B4-BE49-F238E27FC236}">
                  <a16:creationId xmlns:a16="http://schemas.microsoft.com/office/drawing/2014/main" id="{885881DB-65C8-E5A9-8A47-F82EA987B68B}"/>
                </a:ext>
              </a:extLst>
            </p:cNvPr>
            <p:cNvSpPr/>
            <p:nvPr/>
          </p:nvSpPr>
          <p:spPr>
            <a:xfrm>
              <a:off x="7898381" y="971400"/>
              <a:ext cx="23855" cy="46585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503;p43">
              <a:extLst>
                <a:ext uri="{FF2B5EF4-FFF2-40B4-BE49-F238E27FC236}">
                  <a16:creationId xmlns:a16="http://schemas.microsoft.com/office/drawing/2014/main" id="{0B42C841-81EC-86F5-7ACA-506CF4BEB8AD}"/>
                </a:ext>
              </a:extLst>
            </p:cNvPr>
            <p:cNvSpPr/>
            <p:nvPr/>
          </p:nvSpPr>
          <p:spPr>
            <a:xfrm>
              <a:off x="7921225" y="1020565"/>
              <a:ext cx="21696" cy="22525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504;p43">
              <a:extLst>
                <a:ext uri="{FF2B5EF4-FFF2-40B4-BE49-F238E27FC236}">
                  <a16:creationId xmlns:a16="http://schemas.microsoft.com/office/drawing/2014/main" id="{A9FB0596-6F42-0FD6-2798-72F5DCE80CB7}"/>
                </a:ext>
              </a:extLst>
            </p:cNvPr>
            <p:cNvSpPr/>
            <p:nvPr/>
          </p:nvSpPr>
          <p:spPr>
            <a:xfrm>
              <a:off x="7969379" y="1057752"/>
              <a:ext cx="19116" cy="9785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505;p43">
              <a:extLst>
                <a:ext uri="{FF2B5EF4-FFF2-40B4-BE49-F238E27FC236}">
                  <a16:creationId xmlns:a16="http://schemas.microsoft.com/office/drawing/2014/main" id="{B86A3F53-325A-433E-D314-F46B7F826CCC}"/>
                </a:ext>
              </a:extLst>
            </p:cNvPr>
            <p:cNvSpPr/>
            <p:nvPr/>
          </p:nvSpPr>
          <p:spPr>
            <a:xfrm>
              <a:off x="7944239" y="1043659"/>
              <a:ext cx="22685" cy="15718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506;p43">
              <a:extLst>
                <a:ext uri="{FF2B5EF4-FFF2-40B4-BE49-F238E27FC236}">
                  <a16:creationId xmlns:a16="http://schemas.microsoft.com/office/drawing/2014/main" id="{4A09FED8-00A0-C800-3AE9-016820B1D0CF}"/>
                </a:ext>
              </a:extLst>
            </p:cNvPr>
            <p:cNvSpPr/>
            <p:nvPr/>
          </p:nvSpPr>
          <p:spPr>
            <a:xfrm>
              <a:off x="8467473" y="1060002"/>
              <a:ext cx="23298" cy="45415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507;p43">
              <a:extLst>
                <a:ext uri="{FF2B5EF4-FFF2-40B4-BE49-F238E27FC236}">
                  <a16:creationId xmlns:a16="http://schemas.microsoft.com/office/drawing/2014/main" id="{6D020A54-9EE1-0525-6DB9-839CF61666FF}"/>
                </a:ext>
              </a:extLst>
            </p:cNvPr>
            <p:cNvSpPr/>
            <p:nvPr/>
          </p:nvSpPr>
          <p:spPr>
            <a:xfrm>
              <a:off x="8486452" y="1027589"/>
              <a:ext cx="7342" cy="28310"/>
            </a:xfrm>
            <a:custGeom>
              <a:avLst/>
              <a:gdLst/>
              <a:ahLst/>
              <a:cxnLst/>
              <a:rect l="l" t="t" r="r" b="b"/>
              <a:pathLst>
                <a:path w="646" h="2491" extrusionOk="0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508;p43">
              <a:extLst>
                <a:ext uri="{FF2B5EF4-FFF2-40B4-BE49-F238E27FC236}">
                  <a16:creationId xmlns:a16="http://schemas.microsoft.com/office/drawing/2014/main" id="{71DFB962-EDC9-80B2-D76D-9CDDE4AF57DA}"/>
                </a:ext>
              </a:extLst>
            </p:cNvPr>
            <p:cNvSpPr/>
            <p:nvPr/>
          </p:nvSpPr>
          <p:spPr>
            <a:xfrm>
              <a:off x="8472451" y="978140"/>
              <a:ext cx="12661" cy="17320"/>
            </a:xfrm>
            <a:custGeom>
              <a:avLst/>
              <a:gdLst/>
              <a:ahLst/>
              <a:cxnLst/>
              <a:rect l="l" t="t" r="r" b="b"/>
              <a:pathLst>
                <a:path w="1114" h="1524" extrusionOk="0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509;p43">
              <a:extLst>
                <a:ext uri="{FF2B5EF4-FFF2-40B4-BE49-F238E27FC236}">
                  <a16:creationId xmlns:a16="http://schemas.microsoft.com/office/drawing/2014/main" id="{07702FA9-57D5-9491-1331-F7B7DE28FC4A}"/>
                </a:ext>
              </a:extLst>
            </p:cNvPr>
            <p:cNvSpPr/>
            <p:nvPr/>
          </p:nvSpPr>
          <p:spPr>
            <a:xfrm>
              <a:off x="8482008" y="999120"/>
              <a:ext cx="10751" cy="24185"/>
            </a:xfrm>
            <a:custGeom>
              <a:avLst/>
              <a:gdLst/>
              <a:ahLst/>
              <a:cxnLst/>
              <a:rect l="l" t="t" r="r" b="b"/>
              <a:pathLst>
                <a:path w="946" h="2128" extrusionOk="0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510;p43">
              <a:extLst>
                <a:ext uri="{FF2B5EF4-FFF2-40B4-BE49-F238E27FC236}">
                  <a16:creationId xmlns:a16="http://schemas.microsoft.com/office/drawing/2014/main" id="{BC232CDA-0A13-6ABF-F003-204BAECDB023}"/>
                </a:ext>
              </a:extLst>
            </p:cNvPr>
            <p:cNvSpPr/>
            <p:nvPr/>
          </p:nvSpPr>
          <p:spPr>
            <a:xfrm>
              <a:off x="8362551" y="1447946"/>
              <a:ext cx="47369" cy="23276"/>
            </a:xfrm>
            <a:custGeom>
              <a:avLst/>
              <a:gdLst/>
              <a:ahLst/>
              <a:cxnLst/>
              <a:rect l="l" t="t" r="r" b="b"/>
              <a:pathLst>
                <a:path w="4168" h="2048" extrusionOk="0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511;p43">
              <a:extLst>
                <a:ext uri="{FF2B5EF4-FFF2-40B4-BE49-F238E27FC236}">
                  <a16:creationId xmlns:a16="http://schemas.microsoft.com/office/drawing/2014/main" id="{03110F68-0BD0-22B6-830B-901A8AADDCC2}"/>
                </a:ext>
              </a:extLst>
            </p:cNvPr>
            <p:cNvSpPr/>
            <p:nvPr/>
          </p:nvSpPr>
          <p:spPr>
            <a:xfrm>
              <a:off x="8411705" y="1427183"/>
              <a:ext cx="23230" cy="20957"/>
            </a:xfrm>
            <a:custGeom>
              <a:avLst/>
              <a:gdLst/>
              <a:ahLst/>
              <a:cxnLst/>
              <a:rect l="l" t="t" r="r" b="b"/>
              <a:pathLst>
                <a:path w="2044" h="1844" extrusionOk="0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512;p43">
              <a:extLst>
                <a:ext uri="{FF2B5EF4-FFF2-40B4-BE49-F238E27FC236}">
                  <a16:creationId xmlns:a16="http://schemas.microsoft.com/office/drawing/2014/main" id="{7764769F-4CD2-BCF3-86A8-AA5223AB992E}"/>
                </a:ext>
              </a:extLst>
            </p:cNvPr>
            <p:cNvSpPr/>
            <p:nvPr/>
          </p:nvSpPr>
          <p:spPr>
            <a:xfrm>
              <a:off x="8448891" y="1381757"/>
              <a:ext cx="10433" cy="18286"/>
            </a:xfrm>
            <a:custGeom>
              <a:avLst/>
              <a:gdLst/>
              <a:ahLst/>
              <a:cxnLst/>
              <a:rect l="l" t="t" r="r" b="b"/>
              <a:pathLst>
                <a:path w="918" h="1609" extrusionOk="0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513;p43">
              <a:extLst>
                <a:ext uri="{FF2B5EF4-FFF2-40B4-BE49-F238E27FC236}">
                  <a16:creationId xmlns:a16="http://schemas.microsoft.com/office/drawing/2014/main" id="{945916C0-D0EE-37A3-A24E-0CF3141A0E4B}"/>
                </a:ext>
              </a:extLst>
            </p:cNvPr>
            <p:cNvSpPr/>
            <p:nvPr/>
          </p:nvSpPr>
          <p:spPr>
            <a:xfrm>
              <a:off x="8434821" y="1403259"/>
              <a:ext cx="16502" cy="21900"/>
            </a:xfrm>
            <a:custGeom>
              <a:avLst/>
              <a:gdLst/>
              <a:ahLst/>
              <a:cxnLst/>
              <a:rect l="l" t="t" r="r" b="b"/>
              <a:pathLst>
                <a:path w="1452" h="1927" extrusionOk="0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656505" y="431785"/>
            <a:ext cx="4989664" cy="8707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Antrenare și testare</a:t>
            </a:r>
            <a:endParaRPr dirty="0"/>
          </a:p>
        </p:txBody>
      </p:sp>
      <p:sp>
        <p:nvSpPr>
          <p:cNvPr id="123" name="Google Shape;123;p23"/>
          <p:cNvSpPr txBox="1">
            <a:spLocks noGrp="1"/>
          </p:cNvSpPr>
          <p:nvPr>
            <p:ph type="body" idx="1"/>
          </p:nvPr>
        </p:nvSpPr>
        <p:spPr>
          <a:xfrm>
            <a:off x="321905" y="1719618"/>
            <a:ext cx="3154040" cy="35117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o-RO" dirty="0"/>
              <a:t>Antrenarea modelului pe 75% din Food-101.</a:t>
            </a:r>
          </a:p>
          <a:p>
            <a:endParaRPr lang="ro-RO" dirty="0"/>
          </a:p>
          <a:p>
            <a:r>
              <a:rPr lang="ro-RO" dirty="0"/>
              <a:t>Validarea modelului pe 25% din setul de date.</a:t>
            </a:r>
          </a:p>
          <a:p>
            <a:endParaRPr lang="ro-RO" dirty="0"/>
          </a:p>
          <a:p>
            <a:r>
              <a:rPr lang="ro-RO" dirty="0"/>
              <a:t>Testarea pe un alt set de date cu </a:t>
            </a:r>
            <a:r>
              <a:rPr lang="en-GB" dirty="0"/>
              <a:t>≈</a:t>
            </a:r>
            <a:r>
              <a:rPr lang="ro-RO" dirty="0"/>
              <a:t> 100 imagini pe clasă.</a:t>
            </a:r>
            <a:endParaRPr lang="en-GB" dirty="0"/>
          </a:p>
          <a:p>
            <a:endParaRPr lang="en-GB" dirty="0"/>
          </a:p>
          <a:p>
            <a:endParaRPr lang="en-US" dirty="0"/>
          </a:p>
          <a:p>
            <a:pPr marL="285750" indent="-285750"/>
            <a:endParaRPr lang="en-GB" dirty="0"/>
          </a:p>
          <a:p>
            <a:pPr marL="0" indent="0">
              <a:buNone/>
            </a:pPr>
            <a:endParaRPr lang="ro-R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8189478" y="4296100"/>
            <a:ext cx="2182820" cy="10930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45;p32">
            <a:extLst>
              <a:ext uri="{FF2B5EF4-FFF2-40B4-BE49-F238E27FC236}">
                <a16:creationId xmlns:a16="http://schemas.microsoft.com/office/drawing/2014/main" id="{0A34B697-1552-3688-A0AF-C00A21D8B2EC}"/>
              </a:ext>
            </a:extLst>
          </p:cNvPr>
          <p:cNvSpPr/>
          <p:nvPr/>
        </p:nvSpPr>
        <p:spPr>
          <a:xfrm rot="10800000">
            <a:off x="8565550" y="4128851"/>
            <a:ext cx="532356" cy="539014"/>
          </a:xfrm>
          <a:prstGeom prst="ellipse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" name="Google Shape;249;p32">
            <a:extLst>
              <a:ext uri="{FF2B5EF4-FFF2-40B4-BE49-F238E27FC236}">
                <a16:creationId xmlns:a16="http://schemas.microsoft.com/office/drawing/2014/main" id="{491C2852-57F1-E6D3-453C-F2BE0E0DCED6}"/>
              </a:ext>
            </a:extLst>
          </p:cNvPr>
          <p:cNvSpPr/>
          <p:nvPr/>
        </p:nvSpPr>
        <p:spPr>
          <a:xfrm rot="10800000">
            <a:off x="8565377" y="3565736"/>
            <a:ext cx="261900" cy="261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1B3A3B-11B2-56B8-7D92-82AEAD42B5FB}"/>
              </a:ext>
            </a:extLst>
          </p:cNvPr>
          <p:cNvSpPr txBox="1"/>
          <p:nvPr/>
        </p:nvSpPr>
        <p:spPr>
          <a:xfrm>
            <a:off x="4121329" y="4522826"/>
            <a:ext cx="3946982" cy="290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algn="ctr">
              <a:lnSpc>
                <a:spcPct val="115000"/>
              </a:lnSpc>
              <a:buClr>
                <a:schemeClr val="dk1"/>
              </a:buClr>
              <a:buSzPts val="1400"/>
            </a:pPr>
            <a:r>
              <a:rPr lang="ro-RO" sz="1200" dirty="0">
                <a:solidFill>
                  <a:schemeClr val="dk1"/>
                </a:solidFill>
                <a:latin typeface="Albert Sans"/>
                <a:sym typeface="Albert Sans"/>
              </a:rPr>
              <a:t>Acuratețea modelului ResNet-50 fine-tuned</a:t>
            </a:r>
            <a:endParaRPr lang="en-GB" sz="1200" dirty="0">
              <a:solidFill>
                <a:schemeClr val="dk1"/>
              </a:solidFill>
              <a:latin typeface="Albert Sans"/>
              <a:sym typeface="Albert Sans"/>
            </a:endParaRPr>
          </a:p>
        </p:txBody>
      </p:sp>
      <p:sp>
        <p:nvSpPr>
          <p:cNvPr id="7" name="Google Shape;5085;p47">
            <a:extLst>
              <a:ext uri="{FF2B5EF4-FFF2-40B4-BE49-F238E27FC236}">
                <a16:creationId xmlns:a16="http://schemas.microsoft.com/office/drawing/2014/main" id="{691E9760-9ED7-65B2-0EFB-0F2B382B2691}"/>
              </a:ext>
            </a:extLst>
          </p:cNvPr>
          <p:cNvSpPr/>
          <p:nvPr/>
        </p:nvSpPr>
        <p:spPr>
          <a:xfrm>
            <a:off x="8006310" y="580989"/>
            <a:ext cx="366335" cy="286155"/>
          </a:xfrm>
          <a:custGeom>
            <a:avLst/>
            <a:gdLst/>
            <a:ahLst/>
            <a:cxnLst/>
            <a:rect l="l" t="t" r="r" b="b"/>
            <a:pathLst>
              <a:path w="12665" h="9893" extrusionOk="0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 descr="A graph with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9B460E3C-276D-B4A4-EEF3-E35A438DC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0803" y="1450851"/>
            <a:ext cx="4728034" cy="295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35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961414" y="710106"/>
            <a:ext cx="77139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Extinderea modelului</a:t>
            </a:r>
            <a:endParaRPr dirty="0"/>
          </a:p>
        </p:txBody>
      </p:sp>
      <p:sp>
        <p:nvSpPr>
          <p:cNvPr id="135" name="Google Shape;135;p24"/>
          <p:cNvSpPr txBox="1">
            <a:spLocks noGrp="1"/>
          </p:cNvSpPr>
          <p:nvPr>
            <p:ph type="body" idx="4294967295"/>
          </p:nvPr>
        </p:nvSpPr>
        <p:spPr>
          <a:xfrm>
            <a:off x="700302" y="2030138"/>
            <a:ext cx="3628350" cy="2670522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o-RO" dirty="0"/>
              <a:t>Model pentru recunoașterea claselor din Food-101 + 4 clase de mâncare românească.</a:t>
            </a:r>
          </a:p>
          <a:p>
            <a:endParaRPr lang="ro-RO" dirty="0"/>
          </a:p>
          <a:p>
            <a:r>
              <a:rPr lang="ro-RO" dirty="0"/>
              <a:t>Model doar pentru clasificarea mâncărurilor cu specific românesc.</a:t>
            </a:r>
            <a:endParaRPr lang="en-GB" dirty="0"/>
          </a:p>
        </p:txBody>
      </p:sp>
      <p:pic>
        <p:nvPicPr>
          <p:cNvPr id="45" name="Picture 44" descr="A collage of food&#10;&#10;Description automatically generated">
            <a:extLst>
              <a:ext uri="{FF2B5EF4-FFF2-40B4-BE49-F238E27FC236}">
                <a16:creationId xmlns:a16="http://schemas.microsoft.com/office/drawing/2014/main" id="{85B20144-0FD3-86E8-36D7-215DF618D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800" y="1781848"/>
            <a:ext cx="2869294" cy="2869294"/>
          </a:xfrm>
          <a:prstGeom prst="rect">
            <a:avLst/>
          </a:prstGeom>
        </p:spPr>
      </p:pic>
      <p:grpSp>
        <p:nvGrpSpPr>
          <p:cNvPr id="47" name="Google Shape;6277;p49">
            <a:extLst>
              <a:ext uri="{FF2B5EF4-FFF2-40B4-BE49-F238E27FC236}">
                <a16:creationId xmlns:a16="http://schemas.microsoft.com/office/drawing/2014/main" id="{C2D971EE-DE63-2BAC-AF7A-87B30798D14F}"/>
              </a:ext>
            </a:extLst>
          </p:cNvPr>
          <p:cNvGrpSpPr/>
          <p:nvPr/>
        </p:nvGrpSpPr>
        <p:grpSpPr>
          <a:xfrm>
            <a:off x="8005430" y="783848"/>
            <a:ext cx="354311" cy="354104"/>
            <a:chOff x="-49764975" y="3183375"/>
            <a:chExt cx="299300" cy="299125"/>
          </a:xfrm>
        </p:grpSpPr>
        <p:sp>
          <p:nvSpPr>
            <p:cNvPr id="48" name="Google Shape;6278;p49">
              <a:extLst>
                <a:ext uri="{FF2B5EF4-FFF2-40B4-BE49-F238E27FC236}">
                  <a16:creationId xmlns:a16="http://schemas.microsoft.com/office/drawing/2014/main" id="{9E7ECD48-C9D4-FDAB-8F1E-42D6C6E9A4AB}"/>
                </a:ext>
              </a:extLst>
            </p:cNvPr>
            <p:cNvSpPr/>
            <p:nvPr/>
          </p:nvSpPr>
          <p:spPr>
            <a:xfrm>
              <a:off x="-49606675" y="3233575"/>
              <a:ext cx="70125" cy="103200"/>
            </a:xfrm>
            <a:custGeom>
              <a:avLst/>
              <a:gdLst/>
              <a:ahLst/>
              <a:cxnLst/>
              <a:rect l="l" t="t" r="r" b="b"/>
              <a:pathLst>
                <a:path w="2805" h="4128" extrusionOk="0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279;p49">
              <a:extLst>
                <a:ext uri="{FF2B5EF4-FFF2-40B4-BE49-F238E27FC236}">
                  <a16:creationId xmlns:a16="http://schemas.microsoft.com/office/drawing/2014/main" id="{3F8CA351-4D62-E58D-2467-F588B6B00C95}"/>
                </a:ext>
              </a:extLst>
            </p:cNvPr>
            <p:cNvSpPr/>
            <p:nvPr/>
          </p:nvSpPr>
          <p:spPr>
            <a:xfrm>
              <a:off x="-496767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280;p49">
              <a:extLst>
                <a:ext uri="{FF2B5EF4-FFF2-40B4-BE49-F238E27FC236}">
                  <a16:creationId xmlns:a16="http://schemas.microsoft.com/office/drawing/2014/main" id="{D87AA4BB-ED73-4960-CFB3-4B2AE8727215}"/>
                </a:ext>
              </a:extLst>
            </p:cNvPr>
            <p:cNvSpPr/>
            <p:nvPr/>
          </p:nvSpPr>
          <p:spPr>
            <a:xfrm>
              <a:off x="-49694100" y="3233575"/>
              <a:ext cx="69325" cy="103200"/>
            </a:xfrm>
            <a:custGeom>
              <a:avLst/>
              <a:gdLst/>
              <a:ahLst/>
              <a:cxnLst/>
              <a:rect l="l" t="t" r="r" b="b"/>
              <a:pathLst>
                <a:path w="2773" h="4128" extrusionOk="0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281;p49">
              <a:extLst>
                <a:ext uri="{FF2B5EF4-FFF2-40B4-BE49-F238E27FC236}">
                  <a16:creationId xmlns:a16="http://schemas.microsoft.com/office/drawing/2014/main" id="{FBAE8F1A-1254-3E60-4AFE-A70E6C40E229}"/>
                </a:ext>
              </a:extLst>
            </p:cNvPr>
            <p:cNvSpPr/>
            <p:nvPr/>
          </p:nvSpPr>
          <p:spPr>
            <a:xfrm>
              <a:off x="-49756325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282;p49">
              <a:extLst>
                <a:ext uri="{FF2B5EF4-FFF2-40B4-BE49-F238E27FC236}">
                  <a16:creationId xmlns:a16="http://schemas.microsoft.com/office/drawing/2014/main" id="{301086A6-4891-0F2D-6AD1-70C68D4BEA48}"/>
                </a:ext>
              </a:extLst>
            </p:cNvPr>
            <p:cNvSpPr/>
            <p:nvPr/>
          </p:nvSpPr>
          <p:spPr>
            <a:xfrm>
              <a:off x="-496066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283;p49">
              <a:extLst>
                <a:ext uri="{FF2B5EF4-FFF2-40B4-BE49-F238E27FC236}">
                  <a16:creationId xmlns:a16="http://schemas.microsoft.com/office/drawing/2014/main" id="{65567EE7-41FE-AE75-EC91-0359502186CF}"/>
                </a:ext>
              </a:extLst>
            </p:cNvPr>
            <p:cNvSpPr/>
            <p:nvPr/>
          </p:nvSpPr>
          <p:spPr>
            <a:xfrm>
              <a:off x="-49595650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284;p49">
              <a:extLst>
                <a:ext uri="{FF2B5EF4-FFF2-40B4-BE49-F238E27FC236}">
                  <a16:creationId xmlns:a16="http://schemas.microsoft.com/office/drawing/2014/main" id="{0F12D71E-7CDC-2669-A9DD-39315C158BA4}"/>
                </a:ext>
              </a:extLst>
            </p:cNvPr>
            <p:cNvSpPr/>
            <p:nvPr/>
          </p:nvSpPr>
          <p:spPr>
            <a:xfrm>
              <a:off x="-497649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285;p49">
              <a:extLst>
                <a:ext uri="{FF2B5EF4-FFF2-40B4-BE49-F238E27FC236}">
                  <a16:creationId xmlns:a16="http://schemas.microsoft.com/office/drawing/2014/main" id="{61888329-31DF-254C-0724-56ED3A77048B}"/>
                </a:ext>
              </a:extLst>
            </p:cNvPr>
            <p:cNvSpPr/>
            <p:nvPr/>
          </p:nvSpPr>
          <p:spPr>
            <a:xfrm>
              <a:off x="-495357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286;p49">
              <a:extLst>
                <a:ext uri="{FF2B5EF4-FFF2-40B4-BE49-F238E27FC236}">
                  <a16:creationId xmlns:a16="http://schemas.microsoft.com/office/drawing/2014/main" id="{5F4EBD63-9A6D-32CA-735D-E88C863FDD77}"/>
                </a:ext>
              </a:extLst>
            </p:cNvPr>
            <p:cNvSpPr/>
            <p:nvPr/>
          </p:nvSpPr>
          <p:spPr>
            <a:xfrm>
              <a:off x="-49685425" y="3183375"/>
              <a:ext cx="140200" cy="69925"/>
            </a:xfrm>
            <a:custGeom>
              <a:avLst/>
              <a:gdLst/>
              <a:ahLst/>
              <a:cxnLst/>
              <a:rect l="l" t="t" r="r" b="b"/>
              <a:pathLst>
                <a:path w="5608" h="2797" extrusionOk="0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10178309"/>
      </p:ext>
    </p:extLst>
  </p:cSld>
  <p:clrMapOvr>
    <a:masterClrMapping/>
  </p:clrMapOvr>
</p:sld>
</file>

<file path=ppt/theme/theme1.xml><?xml version="1.0" encoding="utf-8"?>
<a:theme xmlns:a="http://schemas.openxmlformats.org/drawingml/2006/main" name="Mean Value Theorem by Slidesgo">
  <a:themeElements>
    <a:clrScheme name="Simple Light">
      <a:dk1>
        <a:srgbClr val="000000"/>
      </a:dk1>
      <a:lt1>
        <a:srgbClr val="EFEFEF"/>
      </a:lt1>
      <a:dk2>
        <a:srgbClr val="F8B546"/>
      </a:dk2>
      <a:lt2>
        <a:srgbClr val="F68D56"/>
      </a:lt2>
      <a:accent1>
        <a:srgbClr val="71DAFD"/>
      </a:accent1>
      <a:accent2>
        <a:srgbClr val="415AB2"/>
      </a:accent2>
      <a:accent3>
        <a:srgbClr val="DD9FE7"/>
      </a:accent3>
      <a:accent4>
        <a:srgbClr val="F578AE"/>
      </a:accent4>
      <a:accent5>
        <a:srgbClr val="666666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</TotalTime>
  <Words>340</Words>
  <Application>Microsoft Office PowerPoint</Application>
  <PresentationFormat>On-screen Show (16:9)</PresentationFormat>
  <Paragraphs>71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Bebas Neue</vt:lpstr>
      <vt:lpstr>Anaheim</vt:lpstr>
      <vt:lpstr>Epilogue</vt:lpstr>
      <vt:lpstr>Albert Sans</vt:lpstr>
      <vt:lpstr>Golos Text</vt:lpstr>
      <vt:lpstr>Arial</vt:lpstr>
      <vt:lpstr>Mean Value Theorem by Slidesgo</vt:lpstr>
      <vt:lpstr>Asistent Inteligent în Nutriție</vt:lpstr>
      <vt:lpstr>Motivație</vt:lpstr>
      <vt:lpstr>Obiectivul lucrării</vt:lpstr>
      <vt:lpstr>Structura lucrării</vt:lpstr>
      <vt:lpstr>Setul de date</vt:lpstr>
      <vt:lpstr>Arhitectura modelului</vt:lpstr>
      <vt:lpstr>Configurații (fine-tuning)</vt:lpstr>
      <vt:lpstr>Antrenare și testare</vt:lpstr>
      <vt:lpstr>Extinderea modelului</vt:lpstr>
      <vt:lpstr>Aplicația Web</vt:lpstr>
      <vt:lpstr>Concluzii și perspective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Vlad Talpiga</cp:lastModifiedBy>
  <cp:revision>23</cp:revision>
  <dcterms:modified xsi:type="dcterms:W3CDTF">2024-07-02T23:12:11Z</dcterms:modified>
</cp:coreProperties>
</file>